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6" r:id="rId1"/>
  </p:sldMasterIdLst>
  <p:notesMasterIdLst>
    <p:notesMasterId r:id="rId28"/>
  </p:notesMasterIdLst>
  <p:sldIdLst>
    <p:sldId id="257" r:id="rId2"/>
    <p:sldId id="258" r:id="rId3"/>
    <p:sldId id="259" r:id="rId4"/>
    <p:sldId id="285" r:id="rId5"/>
    <p:sldId id="263" r:id="rId6"/>
    <p:sldId id="278" r:id="rId7"/>
    <p:sldId id="264" r:id="rId8"/>
    <p:sldId id="265" r:id="rId9"/>
    <p:sldId id="284" r:id="rId10"/>
    <p:sldId id="266" r:id="rId11"/>
    <p:sldId id="268" r:id="rId12"/>
    <p:sldId id="283" r:id="rId13"/>
    <p:sldId id="269" r:id="rId14"/>
    <p:sldId id="270" r:id="rId15"/>
    <p:sldId id="271" r:id="rId16"/>
    <p:sldId id="272" r:id="rId17"/>
    <p:sldId id="282" r:id="rId18"/>
    <p:sldId id="281" r:id="rId19"/>
    <p:sldId id="273" r:id="rId20"/>
    <p:sldId id="274" r:id="rId21"/>
    <p:sldId id="275" r:id="rId22"/>
    <p:sldId id="276" r:id="rId23"/>
    <p:sldId id="277" r:id="rId24"/>
    <p:sldId id="262" r:id="rId25"/>
    <p:sldId id="280" r:id="rId26"/>
    <p:sldId id="279" r:id="rId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D3F400AF-4421-4384-87A7-E1040A3B3006}">
  <a:tblStyle styleId="{D3F400AF-4421-4384-87A7-E1040A3B3006}" styleName="Table_0">
    <a:wholeTbl>
      <a:tcTxStyle b="off" i="off">
        <a:font>
          <a:latin typeface="맑은 고딕"/>
          <a:ea typeface="맑은 고딕"/>
          <a:cs typeface="맑은 고딕"/>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8ECF4"/>
          </a:solidFill>
        </a:fill>
      </a:tcStyle>
    </a:wholeTbl>
    <a:band1H>
      <a:tcStyle>
        <a:tcBdr/>
        <a:fill>
          <a:solidFill>
            <a:srgbClr val="CFD7E7"/>
          </a:solidFill>
        </a:fill>
      </a:tcStyle>
    </a:band1H>
    <a:band1V>
      <a:tcStyle>
        <a:tcBdr/>
        <a:fill>
          <a:solidFill>
            <a:srgbClr val="CFD7E7"/>
          </a:solidFill>
        </a:fill>
      </a:tcStyle>
    </a:band1V>
    <a:lastCol>
      <a:tcTxStyle b="on" i="off">
        <a:font>
          <a:latin typeface="맑은 고딕"/>
          <a:ea typeface="맑은 고딕"/>
          <a:cs typeface="맑은 고딕"/>
        </a:font>
        <a:schemeClr val="lt1"/>
      </a:tcTxStyle>
      <a:tcStyle>
        <a:tcBdr/>
        <a:fill>
          <a:solidFill>
            <a:schemeClr val="accent1"/>
          </a:solidFill>
        </a:fill>
      </a:tcStyle>
    </a:lastCol>
    <a:firstCol>
      <a:tcTxStyle b="on" i="off">
        <a:font>
          <a:latin typeface="맑은 고딕"/>
          <a:ea typeface="맑은 고딕"/>
          <a:cs typeface="맑은 고딕"/>
        </a:font>
        <a:schemeClr val="lt1"/>
      </a:tcTxStyle>
      <a:tcStyle>
        <a:tcBdr/>
        <a:fill>
          <a:solidFill>
            <a:schemeClr val="accent1"/>
          </a:solidFill>
        </a:fill>
      </a:tcStyle>
    </a:firstCol>
    <a:lastRow>
      <a:tcTxStyle b="on" i="off">
        <a:font>
          <a:latin typeface="맑은 고딕"/>
          <a:ea typeface="맑은 고딕"/>
          <a:cs typeface="맑은 고딕"/>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i="off">
        <a:font>
          <a:latin typeface="맑은 고딕"/>
          <a:ea typeface="맑은 고딕"/>
          <a:cs typeface="맑은 고딕"/>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 styleId="{C7A29F17-D06E-4987-81F5-1A5EB46A02A9}" styleName="Table_1"/>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43"/>
    <p:restoredTop sz="79839" autoAdjust="0"/>
  </p:normalViewPr>
  <p:slideViewPr>
    <p:cSldViewPr snapToGrid="0" snapToObjects="1">
      <p:cViewPr varScale="1">
        <p:scale>
          <a:sx n="124" d="100"/>
          <a:sy n="124" d="100"/>
        </p:scale>
        <p:origin x="17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microsoft.com/office/2015/10/relationships/revisionInfo" Target="revisionInfo.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04DEAF-6321-1D46-B28E-D42A82253562}" type="doc">
      <dgm:prSet loTypeId="urn:microsoft.com/office/officeart/2005/8/layout/vProcess5" loCatId="list" qsTypeId="urn:microsoft.com/office/officeart/2005/8/quickstyle/simple4" qsCatId="simple" csTypeId="urn:microsoft.com/office/officeart/2005/8/colors/accent1_2" csCatId="accent1" phldr="1"/>
      <dgm:spPr/>
      <dgm:t>
        <a:bodyPr/>
        <a:lstStyle/>
        <a:p>
          <a:endParaRPr lang="en-US"/>
        </a:p>
      </dgm:t>
    </dgm:pt>
    <dgm:pt modelId="{54FB0F62-2873-7547-894C-6E868D93AE2F}">
      <dgm:prSet/>
      <dgm:spPr>
        <a:solidFill>
          <a:schemeClr val="accent1">
            <a:lumMod val="75000"/>
          </a:schemeClr>
        </a:solidFill>
        <a:ln>
          <a:solidFill>
            <a:schemeClr val="accent1"/>
          </a:solidFill>
        </a:ln>
      </dgm:spPr>
      <dgm:t>
        <a:bodyPr/>
        <a:lstStyle/>
        <a:p>
          <a:pPr rtl="0"/>
          <a:r>
            <a:rPr lang="en-US" b="0" i="0" smtClean="0"/>
            <a:t>Data Crawling</a:t>
          </a:r>
          <a:endParaRPr lang="en-US"/>
        </a:p>
      </dgm:t>
    </dgm:pt>
    <dgm:pt modelId="{C0FBB6FF-5C3D-5147-B172-AE291BB7C813}" type="parTrans" cxnId="{C73C7184-FBEF-6048-8B7D-F68A9E697B57}">
      <dgm:prSet/>
      <dgm:spPr/>
      <dgm:t>
        <a:bodyPr/>
        <a:lstStyle/>
        <a:p>
          <a:endParaRPr lang="en-US"/>
        </a:p>
      </dgm:t>
    </dgm:pt>
    <dgm:pt modelId="{E834744B-3F27-DF4B-AAED-45D3E01B7B06}" type="sibTrans" cxnId="{C73C7184-FBEF-6048-8B7D-F68A9E697B57}">
      <dgm:prSet/>
      <dgm:spPr/>
      <dgm:t>
        <a:bodyPr/>
        <a:lstStyle/>
        <a:p>
          <a:endParaRPr lang="en-US"/>
        </a:p>
      </dgm:t>
    </dgm:pt>
    <dgm:pt modelId="{96EBB42A-5172-B149-9E5F-A81446E7B043}">
      <dgm:prSet/>
      <dgm:spPr>
        <a:solidFill>
          <a:schemeClr val="accent1">
            <a:lumMod val="75000"/>
          </a:schemeClr>
        </a:solidFill>
      </dgm:spPr>
      <dgm:t>
        <a:bodyPr/>
        <a:lstStyle/>
        <a:p>
          <a:pPr rtl="0"/>
          <a:r>
            <a:rPr lang="en-US" b="0" i="0" smtClean="0"/>
            <a:t>Data Cleaning</a:t>
          </a:r>
          <a:endParaRPr lang="en-US"/>
        </a:p>
      </dgm:t>
    </dgm:pt>
    <dgm:pt modelId="{7E656B0A-A5FC-6348-9FC4-5F9431D5ED54}" type="parTrans" cxnId="{3DC48132-33F6-7E41-98A3-D1C1A549F563}">
      <dgm:prSet/>
      <dgm:spPr/>
      <dgm:t>
        <a:bodyPr/>
        <a:lstStyle/>
        <a:p>
          <a:endParaRPr lang="en-US"/>
        </a:p>
      </dgm:t>
    </dgm:pt>
    <dgm:pt modelId="{A6A897EC-6446-7C43-9E08-1A50B6C6258B}" type="sibTrans" cxnId="{3DC48132-33F6-7E41-98A3-D1C1A549F563}">
      <dgm:prSet/>
      <dgm:spPr/>
      <dgm:t>
        <a:bodyPr/>
        <a:lstStyle/>
        <a:p>
          <a:endParaRPr lang="en-US"/>
        </a:p>
      </dgm:t>
    </dgm:pt>
    <dgm:pt modelId="{12EBBCC4-EC57-4747-AE21-FA7371A839A6}">
      <dgm:prSet/>
      <dgm:spPr>
        <a:solidFill>
          <a:schemeClr val="accent1">
            <a:lumMod val="75000"/>
          </a:schemeClr>
        </a:solidFill>
      </dgm:spPr>
      <dgm:t>
        <a:bodyPr/>
        <a:lstStyle/>
        <a:p>
          <a:pPr rtl="0"/>
          <a:r>
            <a:rPr lang="en-US" b="0" i="0" smtClean="0"/>
            <a:t>Data Visualization</a:t>
          </a:r>
          <a:endParaRPr lang="en-US"/>
        </a:p>
      </dgm:t>
    </dgm:pt>
    <dgm:pt modelId="{66648265-F947-4342-8CAA-853FB98A5924}" type="parTrans" cxnId="{0E8ED693-6F33-744A-970E-FC214D7903AA}">
      <dgm:prSet/>
      <dgm:spPr/>
      <dgm:t>
        <a:bodyPr/>
        <a:lstStyle/>
        <a:p>
          <a:endParaRPr lang="en-US"/>
        </a:p>
      </dgm:t>
    </dgm:pt>
    <dgm:pt modelId="{9343043D-F9A3-F64E-A291-E1D3B32D0A6C}" type="sibTrans" cxnId="{0E8ED693-6F33-744A-970E-FC214D7903AA}">
      <dgm:prSet/>
      <dgm:spPr/>
      <dgm:t>
        <a:bodyPr/>
        <a:lstStyle/>
        <a:p>
          <a:endParaRPr lang="en-US"/>
        </a:p>
      </dgm:t>
    </dgm:pt>
    <dgm:pt modelId="{B0D44CED-BDF5-004A-A93C-4CE40A351923}" type="pres">
      <dgm:prSet presAssocID="{0304DEAF-6321-1D46-B28E-D42A82253562}" presName="outerComposite" presStyleCnt="0">
        <dgm:presLayoutVars>
          <dgm:chMax val="5"/>
          <dgm:dir/>
          <dgm:resizeHandles val="exact"/>
        </dgm:presLayoutVars>
      </dgm:prSet>
      <dgm:spPr/>
      <dgm:t>
        <a:bodyPr/>
        <a:lstStyle/>
        <a:p>
          <a:endParaRPr lang="en-US"/>
        </a:p>
      </dgm:t>
    </dgm:pt>
    <dgm:pt modelId="{1D76DD06-C7C3-AD4E-B2AB-F3D1CB764030}" type="pres">
      <dgm:prSet presAssocID="{0304DEAF-6321-1D46-B28E-D42A82253562}" presName="dummyMaxCanvas" presStyleCnt="0">
        <dgm:presLayoutVars/>
      </dgm:prSet>
      <dgm:spPr/>
    </dgm:pt>
    <dgm:pt modelId="{F554D09B-6A53-D24F-970B-23244177A0A1}" type="pres">
      <dgm:prSet presAssocID="{0304DEAF-6321-1D46-B28E-D42A82253562}" presName="ThreeNodes_1" presStyleLbl="node1" presStyleIdx="0" presStyleCnt="3">
        <dgm:presLayoutVars>
          <dgm:bulletEnabled val="1"/>
        </dgm:presLayoutVars>
      </dgm:prSet>
      <dgm:spPr/>
      <dgm:t>
        <a:bodyPr/>
        <a:lstStyle/>
        <a:p>
          <a:endParaRPr lang="en-US"/>
        </a:p>
      </dgm:t>
    </dgm:pt>
    <dgm:pt modelId="{A17064DF-43EB-F443-ADBB-B9BA33A18E3F}" type="pres">
      <dgm:prSet presAssocID="{0304DEAF-6321-1D46-B28E-D42A82253562}" presName="ThreeNodes_2" presStyleLbl="node1" presStyleIdx="1" presStyleCnt="3">
        <dgm:presLayoutVars>
          <dgm:bulletEnabled val="1"/>
        </dgm:presLayoutVars>
      </dgm:prSet>
      <dgm:spPr/>
      <dgm:t>
        <a:bodyPr/>
        <a:lstStyle/>
        <a:p>
          <a:endParaRPr lang="en-US"/>
        </a:p>
      </dgm:t>
    </dgm:pt>
    <dgm:pt modelId="{76D41B60-F7C4-D341-943B-95850C14D3C4}" type="pres">
      <dgm:prSet presAssocID="{0304DEAF-6321-1D46-B28E-D42A82253562}" presName="ThreeNodes_3" presStyleLbl="node1" presStyleIdx="2" presStyleCnt="3">
        <dgm:presLayoutVars>
          <dgm:bulletEnabled val="1"/>
        </dgm:presLayoutVars>
      </dgm:prSet>
      <dgm:spPr/>
      <dgm:t>
        <a:bodyPr/>
        <a:lstStyle/>
        <a:p>
          <a:endParaRPr lang="en-US"/>
        </a:p>
      </dgm:t>
    </dgm:pt>
    <dgm:pt modelId="{ACE53AA8-E092-B449-87E8-01FED4EC5354}" type="pres">
      <dgm:prSet presAssocID="{0304DEAF-6321-1D46-B28E-D42A82253562}" presName="ThreeConn_1-2" presStyleLbl="fgAccFollowNode1" presStyleIdx="0" presStyleCnt="2">
        <dgm:presLayoutVars>
          <dgm:bulletEnabled val="1"/>
        </dgm:presLayoutVars>
      </dgm:prSet>
      <dgm:spPr/>
      <dgm:t>
        <a:bodyPr/>
        <a:lstStyle/>
        <a:p>
          <a:endParaRPr lang="en-US"/>
        </a:p>
      </dgm:t>
    </dgm:pt>
    <dgm:pt modelId="{041134E3-85F6-7E49-8E10-110D7518E4F1}" type="pres">
      <dgm:prSet presAssocID="{0304DEAF-6321-1D46-B28E-D42A82253562}" presName="ThreeConn_2-3" presStyleLbl="fgAccFollowNode1" presStyleIdx="1" presStyleCnt="2">
        <dgm:presLayoutVars>
          <dgm:bulletEnabled val="1"/>
        </dgm:presLayoutVars>
      </dgm:prSet>
      <dgm:spPr/>
      <dgm:t>
        <a:bodyPr/>
        <a:lstStyle/>
        <a:p>
          <a:endParaRPr lang="en-US"/>
        </a:p>
      </dgm:t>
    </dgm:pt>
    <dgm:pt modelId="{549922B8-62C0-AE44-84F6-D022300188A0}" type="pres">
      <dgm:prSet presAssocID="{0304DEAF-6321-1D46-B28E-D42A82253562}" presName="ThreeNodes_1_text" presStyleLbl="node1" presStyleIdx="2" presStyleCnt="3">
        <dgm:presLayoutVars>
          <dgm:bulletEnabled val="1"/>
        </dgm:presLayoutVars>
      </dgm:prSet>
      <dgm:spPr/>
      <dgm:t>
        <a:bodyPr/>
        <a:lstStyle/>
        <a:p>
          <a:endParaRPr lang="en-US"/>
        </a:p>
      </dgm:t>
    </dgm:pt>
    <dgm:pt modelId="{4AABE0C8-9E92-6245-A80B-83D755E4F67C}" type="pres">
      <dgm:prSet presAssocID="{0304DEAF-6321-1D46-B28E-D42A82253562}" presName="ThreeNodes_2_text" presStyleLbl="node1" presStyleIdx="2" presStyleCnt="3">
        <dgm:presLayoutVars>
          <dgm:bulletEnabled val="1"/>
        </dgm:presLayoutVars>
      </dgm:prSet>
      <dgm:spPr/>
      <dgm:t>
        <a:bodyPr/>
        <a:lstStyle/>
        <a:p>
          <a:endParaRPr lang="en-US"/>
        </a:p>
      </dgm:t>
    </dgm:pt>
    <dgm:pt modelId="{F1B8B052-D47D-B048-84CC-FD3F3A1C9B9E}" type="pres">
      <dgm:prSet presAssocID="{0304DEAF-6321-1D46-B28E-D42A82253562}" presName="ThreeNodes_3_text" presStyleLbl="node1" presStyleIdx="2" presStyleCnt="3">
        <dgm:presLayoutVars>
          <dgm:bulletEnabled val="1"/>
        </dgm:presLayoutVars>
      </dgm:prSet>
      <dgm:spPr/>
      <dgm:t>
        <a:bodyPr/>
        <a:lstStyle/>
        <a:p>
          <a:endParaRPr lang="en-US"/>
        </a:p>
      </dgm:t>
    </dgm:pt>
  </dgm:ptLst>
  <dgm:cxnLst>
    <dgm:cxn modelId="{8547DA4D-0125-8048-93C7-A36EAF175299}" type="presOf" srcId="{54FB0F62-2873-7547-894C-6E868D93AE2F}" destId="{549922B8-62C0-AE44-84F6-D022300188A0}" srcOrd="1" destOrd="0" presId="urn:microsoft.com/office/officeart/2005/8/layout/vProcess5"/>
    <dgm:cxn modelId="{C73C7184-FBEF-6048-8B7D-F68A9E697B57}" srcId="{0304DEAF-6321-1D46-B28E-D42A82253562}" destId="{54FB0F62-2873-7547-894C-6E868D93AE2F}" srcOrd="0" destOrd="0" parTransId="{C0FBB6FF-5C3D-5147-B172-AE291BB7C813}" sibTransId="{E834744B-3F27-DF4B-AAED-45D3E01B7B06}"/>
    <dgm:cxn modelId="{0E8ED693-6F33-744A-970E-FC214D7903AA}" srcId="{0304DEAF-6321-1D46-B28E-D42A82253562}" destId="{12EBBCC4-EC57-4747-AE21-FA7371A839A6}" srcOrd="2" destOrd="0" parTransId="{66648265-F947-4342-8CAA-853FB98A5924}" sibTransId="{9343043D-F9A3-F64E-A291-E1D3B32D0A6C}"/>
    <dgm:cxn modelId="{C4500C41-BF5B-904A-8E90-4EED39E8D8F3}" type="presOf" srcId="{A6A897EC-6446-7C43-9E08-1A50B6C6258B}" destId="{041134E3-85F6-7E49-8E10-110D7518E4F1}" srcOrd="0" destOrd="0" presId="urn:microsoft.com/office/officeart/2005/8/layout/vProcess5"/>
    <dgm:cxn modelId="{1BB3B85B-98FA-3247-866D-4F1F481F7583}" type="presOf" srcId="{12EBBCC4-EC57-4747-AE21-FA7371A839A6}" destId="{76D41B60-F7C4-D341-943B-95850C14D3C4}" srcOrd="0" destOrd="0" presId="urn:microsoft.com/office/officeart/2005/8/layout/vProcess5"/>
    <dgm:cxn modelId="{B4857982-FE88-914C-8593-699D603AB27F}" type="presOf" srcId="{96EBB42A-5172-B149-9E5F-A81446E7B043}" destId="{4AABE0C8-9E92-6245-A80B-83D755E4F67C}" srcOrd="1" destOrd="0" presId="urn:microsoft.com/office/officeart/2005/8/layout/vProcess5"/>
    <dgm:cxn modelId="{3DC48132-33F6-7E41-98A3-D1C1A549F563}" srcId="{0304DEAF-6321-1D46-B28E-D42A82253562}" destId="{96EBB42A-5172-B149-9E5F-A81446E7B043}" srcOrd="1" destOrd="0" parTransId="{7E656B0A-A5FC-6348-9FC4-5F9431D5ED54}" sibTransId="{A6A897EC-6446-7C43-9E08-1A50B6C6258B}"/>
    <dgm:cxn modelId="{CDBDBCC4-DA15-D448-AFA8-4ECF0B6C067B}" type="presOf" srcId="{96EBB42A-5172-B149-9E5F-A81446E7B043}" destId="{A17064DF-43EB-F443-ADBB-B9BA33A18E3F}" srcOrd="0" destOrd="0" presId="urn:microsoft.com/office/officeart/2005/8/layout/vProcess5"/>
    <dgm:cxn modelId="{DA60DBD6-E3D7-5C4E-B1F0-EB8A2B316492}" type="presOf" srcId="{54FB0F62-2873-7547-894C-6E868D93AE2F}" destId="{F554D09B-6A53-D24F-970B-23244177A0A1}" srcOrd="0" destOrd="0" presId="urn:microsoft.com/office/officeart/2005/8/layout/vProcess5"/>
    <dgm:cxn modelId="{0F07EFBE-8879-0346-A52B-4FCA4A50C419}" type="presOf" srcId="{E834744B-3F27-DF4B-AAED-45D3E01B7B06}" destId="{ACE53AA8-E092-B449-87E8-01FED4EC5354}" srcOrd="0" destOrd="0" presId="urn:microsoft.com/office/officeart/2005/8/layout/vProcess5"/>
    <dgm:cxn modelId="{5BADF044-8288-7248-811B-3AC0658EC27F}" type="presOf" srcId="{0304DEAF-6321-1D46-B28E-D42A82253562}" destId="{B0D44CED-BDF5-004A-A93C-4CE40A351923}" srcOrd="0" destOrd="0" presId="urn:microsoft.com/office/officeart/2005/8/layout/vProcess5"/>
    <dgm:cxn modelId="{1DE3F5F7-242A-294E-904B-973EEB27BAFB}" type="presOf" srcId="{12EBBCC4-EC57-4747-AE21-FA7371A839A6}" destId="{F1B8B052-D47D-B048-84CC-FD3F3A1C9B9E}" srcOrd="1" destOrd="0" presId="urn:microsoft.com/office/officeart/2005/8/layout/vProcess5"/>
    <dgm:cxn modelId="{40348609-D5B9-5F4D-93A9-9A4F100C8175}" type="presParOf" srcId="{B0D44CED-BDF5-004A-A93C-4CE40A351923}" destId="{1D76DD06-C7C3-AD4E-B2AB-F3D1CB764030}" srcOrd="0" destOrd="0" presId="urn:microsoft.com/office/officeart/2005/8/layout/vProcess5"/>
    <dgm:cxn modelId="{615AFA42-FCC7-AA49-BDB9-B9E60EBC8CF7}" type="presParOf" srcId="{B0D44CED-BDF5-004A-A93C-4CE40A351923}" destId="{F554D09B-6A53-D24F-970B-23244177A0A1}" srcOrd="1" destOrd="0" presId="urn:microsoft.com/office/officeart/2005/8/layout/vProcess5"/>
    <dgm:cxn modelId="{7C950D09-FAF7-7C4A-92A0-D9125B408DF7}" type="presParOf" srcId="{B0D44CED-BDF5-004A-A93C-4CE40A351923}" destId="{A17064DF-43EB-F443-ADBB-B9BA33A18E3F}" srcOrd="2" destOrd="0" presId="urn:microsoft.com/office/officeart/2005/8/layout/vProcess5"/>
    <dgm:cxn modelId="{4EFDBD77-FF58-574A-ADC0-8BBE206CDD1D}" type="presParOf" srcId="{B0D44CED-BDF5-004A-A93C-4CE40A351923}" destId="{76D41B60-F7C4-D341-943B-95850C14D3C4}" srcOrd="3" destOrd="0" presId="urn:microsoft.com/office/officeart/2005/8/layout/vProcess5"/>
    <dgm:cxn modelId="{61135D96-33C8-334C-9DC8-C22282E7A7BE}" type="presParOf" srcId="{B0D44CED-BDF5-004A-A93C-4CE40A351923}" destId="{ACE53AA8-E092-B449-87E8-01FED4EC5354}" srcOrd="4" destOrd="0" presId="urn:microsoft.com/office/officeart/2005/8/layout/vProcess5"/>
    <dgm:cxn modelId="{AF380FED-A4B4-3644-8E73-BD1C041F7C54}" type="presParOf" srcId="{B0D44CED-BDF5-004A-A93C-4CE40A351923}" destId="{041134E3-85F6-7E49-8E10-110D7518E4F1}" srcOrd="5" destOrd="0" presId="urn:microsoft.com/office/officeart/2005/8/layout/vProcess5"/>
    <dgm:cxn modelId="{C612AA9C-DD57-D24E-8699-9B99EF3611CB}" type="presParOf" srcId="{B0D44CED-BDF5-004A-A93C-4CE40A351923}" destId="{549922B8-62C0-AE44-84F6-D022300188A0}" srcOrd="6" destOrd="0" presId="urn:microsoft.com/office/officeart/2005/8/layout/vProcess5"/>
    <dgm:cxn modelId="{80E7827D-501B-EB4D-88FD-F0B4E86867BE}" type="presParOf" srcId="{B0D44CED-BDF5-004A-A93C-4CE40A351923}" destId="{4AABE0C8-9E92-6245-A80B-83D755E4F67C}" srcOrd="7" destOrd="0" presId="urn:microsoft.com/office/officeart/2005/8/layout/vProcess5"/>
    <dgm:cxn modelId="{150A302F-76B0-C740-B518-947C7FDBFBC7}" type="presParOf" srcId="{B0D44CED-BDF5-004A-A93C-4CE40A351923}" destId="{F1B8B052-D47D-B048-84CC-FD3F3A1C9B9E}"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4D09B-6A53-D24F-970B-23244177A0A1}">
      <dsp:nvSpPr>
        <dsp:cNvPr id="0" name=""/>
        <dsp:cNvSpPr/>
      </dsp:nvSpPr>
      <dsp:spPr>
        <a:xfrm>
          <a:off x="0" y="0"/>
          <a:ext cx="3831174" cy="835098"/>
        </a:xfrm>
        <a:prstGeom prst="roundRect">
          <a:avLst>
            <a:gd name="adj" fmla="val 10000"/>
          </a:avLst>
        </a:prstGeom>
        <a:solidFill>
          <a:schemeClr val="accent1">
            <a:lumMod val="75000"/>
          </a:schemeClr>
        </a:solidFill>
        <a:ln>
          <a:solidFill>
            <a:schemeClr val="accent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rtl="0">
            <a:lnSpc>
              <a:spcPct val="90000"/>
            </a:lnSpc>
            <a:spcBef>
              <a:spcPct val="0"/>
            </a:spcBef>
            <a:spcAft>
              <a:spcPct val="35000"/>
            </a:spcAft>
          </a:pPr>
          <a:r>
            <a:rPr lang="en-US" sz="2600" b="0" i="0" kern="1200" smtClean="0"/>
            <a:t>Data Crawling</a:t>
          </a:r>
          <a:endParaRPr lang="en-US" sz="2600" kern="1200"/>
        </a:p>
      </dsp:txBody>
      <dsp:txXfrm>
        <a:off x="24459" y="24459"/>
        <a:ext cx="2930038" cy="786180"/>
      </dsp:txXfrm>
    </dsp:sp>
    <dsp:sp modelId="{A17064DF-43EB-F443-ADBB-B9BA33A18E3F}">
      <dsp:nvSpPr>
        <dsp:cNvPr id="0" name=""/>
        <dsp:cNvSpPr/>
      </dsp:nvSpPr>
      <dsp:spPr>
        <a:xfrm>
          <a:off x="338044" y="974280"/>
          <a:ext cx="3831174" cy="835098"/>
        </a:xfrm>
        <a:prstGeom prst="roundRect">
          <a:avLst>
            <a:gd name="adj" fmla="val 10000"/>
          </a:avLst>
        </a:prstGeom>
        <a:solidFill>
          <a:schemeClr val="accent1">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rtl="0">
            <a:lnSpc>
              <a:spcPct val="90000"/>
            </a:lnSpc>
            <a:spcBef>
              <a:spcPct val="0"/>
            </a:spcBef>
            <a:spcAft>
              <a:spcPct val="35000"/>
            </a:spcAft>
          </a:pPr>
          <a:r>
            <a:rPr lang="en-US" sz="2600" b="0" i="0" kern="1200" smtClean="0"/>
            <a:t>Data Cleaning</a:t>
          </a:r>
          <a:endParaRPr lang="en-US" sz="2600" kern="1200"/>
        </a:p>
      </dsp:txBody>
      <dsp:txXfrm>
        <a:off x="362503" y="998739"/>
        <a:ext cx="2901397" cy="786180"/>
      </dsp:txXfrm>
    </dsp:sp>
    <dsp:sp modelId="{76D41B60-F7C4-D341-943B-95850C14D3C4}">
      <dsp:nvSpPr>
        <dsp:cNvPr id="0" name=""/>
        <dsp:cNvSpPr/>
      </dsp:nvSpPr>
      <dsp:spPr>
        <a:xfrm>
          <a:off x="676089" y="1948561"/>
          <a:ext cx="3831174" cy="835098"/>
        </a:xfrm>
        <a:prstGeom prst="roundRect">
          <a:avLst>
            <a:gd name="adj" fmla="val 10000"/>
          </a:avLst>
        </a:prstGeom>
        <a:solidFill>
          <a:schemeClr val="accent1">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rtl="0">
            <a:lnSpc>
              <a:spcPct val="90000"/>
            </a:lnSpc>
            <a:spcBef>
              <a:spcPct val="0"/>
            </a:spcBef>
            <a:spcAft>
              <a:spcPct val="35000"/>
            </a:spcAft>
          </a:pPr>
          <a:r>
            <a:rPr lang="en-US" sz="2600" b="0" i="0" kern="1200" smtClean="0"/>
            <a:t>Data Visualization</a:t>
          </a:r>
          <a:endParaRPr lang="en-US" sz="2600" kern="1200"/>
        </a:p>
      </dsp:txBody>
      <dsp:txXfrm>
        <a:off x="700548" y="1973020"/>
        <a:ext cx="2901397" cy="786180"/>
      </dsp:txXfrm>
    </dsp:sp>
    <dsp:sp modelId="{ACE53AA8-E092-B449-87E8-01FED4EC5354}">
      <dsp:nvSpPr>
        <dsp:cNvPr id="0" name=""/>
        <dsp:cNvSpPr/>
      </dsp:nvSpPr>
      <dsp:spPr>
        <a:xfrm>
          <a:off x="3288360" y="633282"/>
          <a:ext cx="542813" cy="542813"/>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endParaRPr lang="en-US" sz="2600" kern="1200"/>
        </a:p>
      </dsp:txBody>
      <dsp:txXfrm>
        <a:off x="3410493" y="633282"/>
        <a:ext cx="298547" cy="408467"/>
      </dsp:txXfrm>
    </dsp:sp>
    <dsp:sp modelId="{041134E3-85F6-7E49-8E10-110D7518E4F1}">
      <dsp:nvSpPr>
        <dsp:cNvPr id="0" name=""/>
        <dsp:cNvSpPr/>
      </dsp:nvSpPr>
      <dsp:spPr>
        <a:xfrm>
          <a:off x="3626405" y="1601996"/>
          <a:ext cx="542813" cy="542813"/>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endParaRPr lang="en-US" sz="2600" kern="1200"/>
        </a:p>
      </dsp:txBody>
      <dsp:txXfrm>
        <a:off x="3748538" y="1601996"/>
        <a:ext cx="298547" cy="408467"/>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a:endParaRPr/>
          </a:p>
        </p:txBody>
      </p:sp>
    </p:spTree>
    <p:extLst>
      <p:ext uri="{BB962C8B-B14F-4D97-AF65-F5344CB8AC3E}">
        <p14:creationId xmlns:p14="http://schemas.microsoft.com/office/powerpoint/2010/main" val="1563351413"/>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3" name="Shape 1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4097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en-US" dirty="0"/>
              <a:t>To gather data for our analysis, we create spiders for several real estate website. Each website is assigned one spider. Their mission is to travel through the page structure and collect all real estate listings’ info available, following certain specification.  We choose </a:t>
            </a:r>
            <a:r>
              <a:rPr lang="en-US" dirty="0" err="1"/>
              <a:t>Scrapy</a:t>
            </a:r>
            <a:r>
              <a:rPr lang="en-US" dirty="0"/>
              <a:t>, a very popular framework in web scraping due to its simplicity and robustness, to develop our spider.</a:t>
            </a:r>
          </a:p>
          <a:p>
            <a:pPr lvl="0">
              <a:spcBef>
                <a:spcPts val="0"/>
              </a:spcBef>
              <a:buNone/>
            </a:pPr>
            <a:endParaRPr dirty="0"/>
          </a:p>
        </p:txBody>
      </p:sp>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63743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5660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t>To extract data from a web page, we use XPath (XML path language). It is used to navigate through the HTML structure and lock in to the part in question.</a:t>
            </a:r>
          </a:p>
        </p:txBody>
      </p:sp>
    </p:spTree>
    <p:extLst>
      <p:ext uri="{BB962C8B-B14F-4D97-AF65-F5344CB8AC3E}">
        <p14:creationId xmlns:p14="http://schemas.microsoft.com/office/powerpoint/2010/main" val="1751053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en-US" dirty="0"/>
              <a:t>Using </a:t>
            </a:r>
            <a:r>
              <a:rPr lang="en-US" dirty="0" err="1"/>
              <a:t>Xpath</a:t>
            </a:r>
            <a:r>
              <a:rPr lang="en-US" dirty="0"/>
              <a:t>, we extract several mandatory info to identify a real estate listing, including title, price, area, address, etc.</a:t>
            </a:r>
            <a:endParaRPr dirty="0"/>
          </a:p>
        </p:txBody>
      </p:sp>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3580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95293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3249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3450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41286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1736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5549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1278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24564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28829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93061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46593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Shape 77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773" name="Shape 7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05347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3679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1074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1" name="Shape 1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0544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en-US" sz="1100" b="0" i="0" kern="1200" dirty="0" smtClean="0">
                <a:solidFill>
                  <a:schemeClr val="tx1"/>
                </a:solidFill>
                <a:effectLst/>
                <a:latin typeface="+mn-lt"/>
                <a:ea typeface="+mn-ea"/>
                <a:cs typeface="+mn-cs"/>
              </a:rPr>
              <a:t>As traditional investment channels such as gold and U.S. dollars become less reliable, investors in the southern metropolis have begun directing their resources toward the realty sector.</a:t>
            </a:r>
            <a:endParaRPr dirty="0"/>
          </a:p>
        </p:txBody>
      </p:sp>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3082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5268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9680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78916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0916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3706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Basic Layout 1">
    <p:bg>
      <p:bgPr>
        <a:blipFill rotWithShape="1">
          <a:blip r:embed="rId2">
            <a:alphaModFix/>
          </a:blip>
          <a:stretch>
            <a:fillRect/>
          </a:stretch>
        </a:blipFill>
        <a:effectLst/>
      </p:bgPr>
    </p:bg>
    <p:spTree>
      <p:nvGrpSpPr>
        <p:cNvPr id="1" name="Shape 14"/>
        <p:cNvGrpSpPr/>
        <p:nvPr/>
      </p:nvGrpSpPr>
      <p:grpSpPr>
        <a:xfrm>
          <a:off x="0" y="0"/>
          <a:ext cx="0" cy="0"/>
          <a:chOff x="0" y="0"/>
          <a:chExt cx="0" cy="0"/>
        </a:xfrm>
      </p:grpSpPr>
      <p:sp>
        <p:nvSpPr>
          <p:cNvPr id="15" name="Shape 15"/>
          <p:cNvSpPr/>
          <p:nvPr/>
        </p:nvSpPr>
        <p:spPr>
          <a:xfrm>
            <a:off x="0" y="0"/>
            <a:ext cx="9144000" cy="5143500"/>
          </a:xfrm>
          <a:prstGeom prst="rect">
            <a:avLst/>
          </a:prstGeom>
          <a:solidFill>
            <a:schemeClr val="lt1">
              <a:alpha val="9098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6" name="Shape 16"/>
          <p:cNvSpPr txBox="1">
            <a:spLocks noGrp="1"/>
          </p:cNvSpPr>
          <p:nvPr>
            <p:ph type="title"/>
          </p:nvPr>
        </p:nvSpPr>
        <p:spPr>
          <a:xfrm>
            <a:off x="1032000" y="412275"/>
            <a:ext cx="8112000" cy="628500"/>
          </a:xfrm>
          <a:prstGeom prst="rect">
            <a:avLst/>
          </a:prstGeom>
          <a:noFill/>
          <a:ln>
            <a:noFill/>
          </a:ln>
        </p:spPr>
        <p:txBody>
          <a:bodyPr lIns="91425" tIns="91425" rIns="91425" bIns="91425" anchor="ctr" anchorCtr="0"/>
          <a:lstStyle>
            <a:lvl1pPr lvl="0" rtl="0">
              <a:spcBef>
                <a:spcPts val="0"/>
              </a:spcBef>
              <a:buNone/>
              <a:defRPr sz="3600" b="1">
                <a:solidFill>
                  <a:srgbClr val="0072C0"/>
                </a:solidFill>
              </a:defRPr>
            </a:lvl1pPr>
            <a:lvl2pPr lvl="1" rtl="0">
              <a:spcBef>
                <a:spcPts val="0"/>
              </a:spcBef>
              <a:buNone/>
              <a:defRPr sz="3600" b="1">
                <a:solidFill>
                  <a:srgbClr val="0072C0"/>
                </a:solidFill>
              </a:defRPr>
            </a:lvl2pPr>
            <a:lvl3pPr lvl="2" rtl="0">
              <a:spcBef>
                <a:spcPts val="0"/>
              </a:spcBef>
              <a:buNone/>
              <a:defRPr sz="3600" b="1">
                <a:solidFill>
                  <a:srgbClr val="0072C0"/>
                </a:solidFill>
              </a:defRPr>
            </a:lvl3pPr>
            <a:lvl4pPr lvl="3" rtl="0">
              <a:spcBef>
                <a:spcPts val="0"/>
              </a:spcBef>
              <a:buNone/>
              <a:defRPr sz="3600" b="1">
                <a:solidFill>
                  <a:srgbClr val="0072C0"/>
                </a:solidFill>
              </a:defRPr>
            </a:lvl4pPr>
            <a:lvl5pPr lvl="4" rtl="0">
              <a:spcBef>
                <a:spcPts val="0"/>
              </a:spcBef>
              <a:buNone/>
              <a:defRPr sz="3600" b="1">
                <a:solidFill>
                  <a:srgbClr val="0072C0"/>
                </a:solidFill>
              </a:defRPr>
            </a:lvl5pPr>
            <a:lvl6pPr lvl="5" rtl="0">
              <a:spcBef>
                <a:spcPts val="0"/>
              </a:spcBef>
              <a:buNone/>
              <a:defRPr sz="3600" b="1">
                <a:solidFill>
                  <a:srgbClr val="0072C0"/>
                </a:solidFill>
              </a:defRPr>
            </a:lvl6pPr>
            <a:lvl7pPr lvl="6" rtl="0">
              <a:spcBef>
                <a:spcPts val="0"/>
              </a:spcBef>
              <a:buNone/>
              <a:defRPr sz="3600" b="1">
                <a:solidFill>
                  <a:srgbClr val="0072C0"/>
                </a:solidFill>
              </a:defRPr>
            </a:lvl7pPr>
            <a:lvl8pPr lvl="7" rtl="0">
              <a:spcBef>
                <a:spcPts val="0"/>
              </a:spcBef>
              <a:buNone/>
              <a:defRPr sz="3600" b="1">
                <a:solidFill>
                  <a:srgbClr val="0072C0"/>
                </a:solidFill>
              </a:defRPr>
            </a:lvl8pPr>
            <a:lvl9pPr lvl="8" rtl="0">
              <a:spcBef>
                <a:spcPts val="0"/>
              </a:spcBef>
              <a:buNone/>
              <a:defRPr sz="3600" b="1">
                <a:solidFill>
                  <a:srgbClr val="0072C0"/>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Agenda Layout">
    <p:bg>
      <p:bgPr>
        <a:blipFill rotWithShape="1">
          <a:blip r:embed="rId2">
            <a:alphaModFix/>
          </a:blip>
          <a:stretch>
            <a:fillRect/>
          </a:stretch>
        </a:blipFill>
        <a:effectLst/>
      </p:bgPr>
    </p:bg>
    <p:spTree>
      <p:nvGrpSpPr>
        <p:cNvPr id="1" name="Shape 17"/>
        <p:cNvGrpSpPr/>
        <p:nvPr/>
      </p:nvGrpSpPr>
      <p:grpSpPr>
        <a:xfrm>
          <a:off x="0" y="0"/>
          <a:ext cx="0" cy="0"/>
          <a:chOff x="0" y="0"/>
          <a:chExt cx="0" cy="0"/>
        </a:xfrm>
      </p:grpSpPr>
      <p:sp>
        <p:nvSpPr>
          <p:cNvPr id="18" name="Shape 18"/>
          <p:cNvSpPr/>
          <p:nvPr/>
        </p:nvSpPr>
        <p:spPr>
          <a:xfrm>
            <a:off x="3203848" y="0"/>
            <a:ext cx="5940152" cy="5143499"/>
          </a:xfrm>
          <a:prstGeom prst="rect">
            <a:avLst/>
          </a:prstGeom>
          <a:solidFill>
            <a:schemeClr val="lt1">
              <a:alpha val="87843"/>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9" name="Shape 19"/>
          <p:cNvSpPr/>
          <p:nvPr/>
        </p:nvSpPr>
        <p:spPr>
          <a:xfrm flipH="1">
            <a:off x="0" y="0"/>
            <a:ext cx="3203847" cy="5143499"/>
          </a:xfrm>
          <a:prstGeom prst="rect">
            <a:avLst/>
          </a:prstGeom>
          <a:solidFill>
            <a:srgbClr val="0070C0">
              <a:alpha val="85882"/>
            </a:srgb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Section Break Layout">
    <p:bg>
      <p:bgPr>
        <a:blipFill rotWithShape="1">
          <a:blip r:embed="rId2">
            <a:alphaModFix/>
          </a:blip>
          <a:stretch>
            <a:fillRect/>
          </a:stretch>
        </a:blipFill>
        <a:effectLst/>
      </p:bgPr>
    </p:bg>
    <p:spTree>
      <p:nvGrpSpPr>
        <p:cNvPr id="1" name="Shape 2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Basic Layout">
    <p:bg>
      <p:bgPr>
        <a:blipFill rotWithShape="1">
          <a:blip r:embed="rId2">
            <a:alphaModFix/>
          </a:blip>
          <a:stretch>
            <a:fillRect/>
          </a:stretch>
        </a:blipFill>
        <a:effectLst/>
      </p:bgPr>
    </p:bg>
    <p:spTree>
      <p:nvGrpSpPr>
        <p:cNvPr id="1" name="Shape 10"/>
        <p:cNvGrpSpPr/>
        <p:nvPr/>
      </p:nvGrpSpPr>
      <p:grpSpPr>
        <a:xfrm>
          <a:off x="0" y="0"/>
          <a:ext cx="0" cy="0"/>
          <a:chOff x="0" y="0"/>
          <a:chExt cx="0" cy="0"/>
        </a:xfrm>
      </p:grpSpPr>
      <p:sp>
        <p:nvSpPr>
          <p:cNvPr id="11" name="Shape 11"/>
          <p:cNvSpPr/>
          <p:nvPr/>
        </p:nvSpPr>
        <p:spPr>
          <a:xfrm>
            <a:off x="0" y="0"/>
            <a:ext cx="9144000" cy="5143499"/>
          </a:xfrm>
          <a:prstGeom prst="rect">
            <a:avLst/>
          </a:prstGeom>
          <a:solidFill>
            <a:schemeClr val="lt1">
              <a:alpha val="9098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2" name="Shape 12"/>
          <p:cNvSpPr txBox="1">
            <a:spLocks noGrp="1"/>
          </p:cNvSpPr>
          <p:nvPr>
            <p:ph type="title"/>
          </p:nvPr>
        </p:nvSpPr>
        <p:spPr>
          <a:xfrm>
            <a:off x="0" y="114655"/>
            <a:ext cx="9179700" cy="628500"/>
          </a:xfrm>
          <a:prstGeom prst="rect">
            <a:avLst/>
          </a:prstGeom>
          <a:noFill/>
          <a:ln>
            <a:noFill/>
          </a:ln>
        </p:spPr>
        <p:txBody>
          <a:bodyPr lIns="91425" tIns="91425" rIns="91425" bIns="91425" anchor="ctr" anchorCtr="0"/>
          <a:lstStyle>
            <a:lvl1pPr lvl="0" algn="ctr" rtl="0">
              <a:spcBef>
                <a:spcPts val="0"/>
              </a:spcBef>
              <a:buNone/>
              <a:defRPr sz="3600">
                <a:solidFill>
                  <a:srgbClr val="0072C0"/>
                </a:solidFill>
              </a:defRPr>
            </a:lvl1pPr>
            <a:lvl2pPr lvl="1" algn="ctr" rtl="0">
              <a:spcBef>
                <a:spcPts val="0"/>
              </a:spcBef>
              <a:buNone/>
              <a:defRPr sz="3600">
                <a:solidFill>
                  <a:srgbClr val="0072C0"/>
                </a:solidFill>
              </a:defRPr>
            </a:lvl2pPr>
            <a:lvl3pPr lvl="2" algn="ctr" rtl="0">
              <a:spcBef>
                <a:spcPts val="0"/>
              </a:spcBef>
              <a:buNone/>
              <a:defRPr sz="3600">
                <a:solidFill>
                  <a:srgbClr val="0072C0"/>
                </a:solidFill>
              </a:defRPr>
            </a:lvl3pPr>
            <a:lvl4pPr lvl="3" algn="ctr" rtl="0">
              <a:spcBef>
                <a:spcPts val="0"/>
              </a:spcBef>
              <a:buNone/>
              <a:defRPr sz="3600">
                <a:solidFill>
                  <a:srgbClr val="0072C0"/>
                </a:solidFill>
              </a:defRPr>
            </a:lvl4pPr>
            <a:lvl5pPr lvl="4" algn="ctr" rtl="0">
              <a:spcBef>
                <a:spcPts val="0"/>
              </a:spcBef>
              <a:buNone/>
              <a:defRPr sz="3600">
                <a:solidFill>
                  <a:srgbClr val="0072C0"/>
                </a:solidFill>
              </a:defRPr>
            </a:lvl5pPr>
            <a:lvl6pPr lvl="5" algn="ctr" rtl="0">
              <a:spcBef>
                <a:spcPts val="0"/>
              </a:spcBef>
              <a:buNone/>
              <a:defRPr sz="3600">
                <a:solidFill>
                  <a:srgbClr val="0072C0"/>
                </a:solidFill>
              </a:defRPr>
            </a:lvl6pPr>
            <a:lvl7pPr lvl="6" algn="ctr" rtl="0">
              <a:spcBef>
                <a:spcPts val="0"/>
              </a:spcBef>
              <a:buNone/>
              <a:defRPr sz="3600">
                <a:solidFill>
                  <a:srgbClr val="0072C0"/>
                </a:solidFill>
              </a:defRPr>
            </a:lvl7pPr>
            <a:lvl8pPr lvl="7" algn="ctr" rtl="0">
              <a:spcBef>
                <a:spcPts val="0"/>
              </a:spcBef>
              <a:buNone/>
              <a:defRPr sz="3600">
                <a:solidFill>
                  <a:srgbClr val="0072C0"/>
                </a:solidFill>
              </a:defRPr>
            </a:lvl8pPr>
            <a:lvl9pPr lvl="8" algn="ctr" rtl="0">
              <a:spcBef>
                <a:spcPts val="0"/>
              </a:spcBef>
              <a:buNone/>
              <a:defRPr sz="3600">
                <a:solidFill>
                  <a:srgbClr val="0072C0"/>
                </a:solidFill>
              </a:defRPr>
            </a:lvl9pPr>
          </a:lstStyle>
          <a:p>
            <a:endParaRPr/>
          </a:p>
        </p:txBody>
      </p:sp>
      <p:sp>
        <p:nvSpPr>
          <p:cNvPr id="13" name="Shape 13"/>
          <p:cNvSpPr txBox="1">
            <a:spLocks noGrp="1"/>
          </p:cNvSpPr>
          <p:nvPr>
            <p:ph type="subTitle" idx="1"/>
          </p:nvPr>
        </p:nvSpPr>
        <p:spPr>
          <a:xfrm>
            <a:off x="0" y="702282"/>
            <a:ext cx="9179700" cy="279599"/>
          </a:xfrm>
          <a:prstGeom prst="rect">
            <a:avLst/>
          </a:prstGeom>
          <a:noFill/>
          <a:ln>
            <a:noFill/>
          </a:ln>
        </p:spPr>
        <p:txBody>
          <a:bodyPr lIns="91425" tIns="91425" rIns="91425" bIns="91425" anchor="ctr" anchorCtr="0"/>
          <a:lstStyle>
            <a:lvl1pPr lvl="0" algn="ctr" rtl="0">
              <a:spcBef>
                <a:spcPts val="0"/>
              </a:spcBef>
              <a:buNone/>
              <a:defRPr>
                <a:solidFill>
                  <a:srgbClr val="0072C0"/>
                </a:solidFill>
              </a:defRPr>
            </a:lvl1pPr>
            <a:lvl2pPr lvl="1" algn="ctr" rtl="0">
              <a:spcBef>
                <a:spcPts val="0"/>
              </a:spcBef>
              <a:buNone/>
              <a:defRPr>
                <a:solidFill>
                  <a:srgbClr val="0072C0"/>
                </a:solidFill>
              </a:defRPr>
            </a:lvl2pPr>
            <a:lvl3pPr lvl="2" algn="ctr" rtl="0">
              <a:spcBef>
                <a:spcPts val="0"/>
              </a:spcBef>
              <a:buNone/>
              <a:defRPr>
                <a:solidFill>
                  <a:srgbClr val="0072C0"/>
                </a:solidFill>
              </a:defRPr>
            </a:lvl3pPr>
            <a:lvl4pPr lvl="3" algn="ctr" rtl="0">
              <a:spcBef>
                <a:spcPts val="0"/>
              </a:spcBef>
              <a:buNone/>
              <a:defRPr>
                <a:solidFill>
                  <a:srgbClr val="0072C0"/>
                </a:solidFill>
              </a:defRPr>
            </a:lvl4pPr>
            <a:lvl5pPr lvl="4" algn="ctr" rtl="0">
              <a:spcBef>
                <a:spcPts val="0"/>
              </a:spcBef>
              <a:buNone/>
              <a:defRPr>
                <a:solidFill>
                  <a:srgbClr val="0072C0"/>
                </a:solidFill>
              </a:defRPr>
            </a:lvl5pPr>
            <a:lvl6pPr lvl="5" algn="ctr" rtl="0">
              <a:spcBef>
                <a:spcPts val="0"/>
              </a:spcBef>
              <a:buNone/>
              <a:defRPr>
                <a:solidFill>
                  <a:srgbClr val="0072C0"/>
                </a:solidFill>
              </a:defRPr>
            </a:lvl6pPr>
            <a:lvl7pPr lvl="6" algn="ctr" rtl="0">
              <a:spcBef>
                <a:spcPts val="0"/>
              </a:spcBef>
              <a:buNone/>
              <a:defRPr>
                <a:solidFill>
                  <a:srgbClr val="0072C0"/>
                </a:solidFill>
              </a:defRPr>
            </a:lvl7pPr>
            <a:lvl8pPr lvl="7" algn="ctr" rtl="0">
              <a:spcBef>
                <a:spcPts val="0"/>
              </a:spcBef>
              <a:buNone/>
              <a:defRPr>
                <a:solidFill>
                  <a:srgbClr val="0072C0"/>
                </a:solidFill>
              </a:defRPr>
            </a:lvl8pPr>
            <a:lvl9pPr lvl="8" algn="ctr" rtl="0">
              <a:spcBef>
                <a:spcPts val="0"/>
              </a:spcBef>
              <a:buNone/>
              <a:defRPr>
                <a:solidFill>
                  <a:srgbClr val="0072C0"/>
                </a:solidFill>
              </a:defRPr>
            </a:lvl9pPr>
          </a:lstStyle>
          <a:p>
            <a:endParaRPr/>
          </a:p>
        </p:txBody>
      </p:sp>
    </p:spTree>
    <p:extLst>
      <p:ext uri="{BB962C8B-B14F-4D97-AF65-F5344CB8AC3E}">
        <p14:creationId xmlns:p14="http://schemas.microsoft.com/office/powerpoint/2010/main" val="5124773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Agenda Layout">
    <p:bg>
      <p:bgPr>
        <a:solidFill>
          <a:schemeClr val="lt1"/>
        </a:solidFill>
        <a:effectLst/>
      </p:bgPr>
    </p:bg>
    <p:spTree>
      <p:nvGrpSpPr>
        <p:cNvPr id="1" name="Shape 92"/>
        <p:cNvGrpSpPr/>
        <p:nvPr/>
      </p:nvGrpSpPr>
      <p:grpSpPr>
        <a:xfrm>
          <a:off x="0" y="0"/>
          <a:ext cx="0" cy="0"/>
          <a:chOff x="0" y="0"/>
          <a:chExt cx="0" cy="0"/>
        </a:xfrm>
      </p:grpSpPr>
    </p:spTree>
    <p:extLst>
      <p:ext uri="{BB962C8B-B14F-4D97-AF65-F5344CB8AC3E}">
        <p14:creationId xmlns:p14="http://schemas.microsoft.com/office/powerpoint/2010/main" val="1801193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6_Basic Layout">
    <p:bg>
      <p:bgPr>
        <a:blipFill rotWithShape="1">
          <a:blip r:embed="rId2">
            <a:alphaModFix/>
          </a:blip>
          <a:stretch>
            <a:fillRect/>
          </a:stretch>
        </a:blipFill>
        <a:effectLst/>
      </p:bgPr>
    </p:bg>
    <p:spTree>
      <p:nvGrpSpPr>
        <p:cNvPr id="1" name="Shape 38"/>
        <p:cNvGrpSpPr/>
        <p:nvPr/>
      </p:nvGrpSpPr>
      <p:grpSpPr>
        <a:xfrm>
          <a:off x="0" y="0"/>
          <a:ext cx="0" cy="0"/>
          <a:chOff x="0" y="0"/>
          <a:chExt cx="0" cy="0"/>
        </a:xfrm>
      </p:grpSpPr>
      <p:sp>
        <p:nvSpPr>
          <p:cNvPr id="39" name="Shape 39"/>
          <p:cNvSpPr/>
          <p:nvPr/>
        </p:nvSpPr>
        <p:spPr>
          <a:xfrm>
            <a:off x="0" y="0"/>
            <a:ext cx="9144000" cy="5143499"/>
          </a:xfrm>
          <a:custGeom>
            <a:avLst/>
            <a:gdLst/>
            <a:ahLst/>
            <a:cxnLst/>
            <a:rect l="0" t="0" r="0" b="0"/>
            <a:pathLst>
              <a:path w="120000" h="120000" extrusionOk="0">
                <a:moveTo>
                  <a:pt x="0" y="0"/>
                </a:moveTo>
                <a:lnTo>
                  <a:pt x="120000" y="0"/>
                </a:lnTo>
                <a:lnTo>
                  <a:pt x="120000" y="26400"/>
                </a:lnTo>
                <a:lnTo>
                  <a:pt x="63779" y="26400"/>
                </a:lnTo>
                <a:lnTo>
                  <a:pt x="63779" y="93599"/>
                </a:lnTo>
                <a:lnTo>
                  <a:pt x="120000" y="93599"/>
                </a:lnTo>
                <a:lnTo>
                  <a:pt x="120000" y="120000"/>
                </a:lnTo>
                <a:lnTo>
                  <a:pt x="0" y="120000"/>
                </a:lnTo>
                <a:close/>
              </a:path>
            </a:pathLst>
          </a:custGeom>
          <a:solidFill>
            <a:schemeClr val="lt1">
              <a:alpha val="9098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0" name="Shape 40"/>
          <p:cNvSpPr/>
          <p:nvPr/>
        </p:nvSpPr>
        <p:spPr>
          <a:xfrm flipH="1">
            <a:off x="4860031" y="1131590"/>
            <a:ext cx="4283968" cy="2880320"/>
          </a:xfrm>
          <a:prstGeom prst="rect">
            <a:avLst/>
          </a:prstGeom>
          <a:solidFill>
            <a:srgbClr val="0070C0">
              <a:alpha val="85882"/>
            </a:srgb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1" name="Shape 41"/>
          <p:cNvSpPr>
            <a:spLocks noGrp="1"/>
          </p:cNvSpPr>
          <p:nvPr>
            <p:ph type="pic" idx="2"/>
          </p:nvPr>
        </p:nvSpPr>
        <p:spPr>
          <a:xfrm>
            <a:off x="5332703" y="0"/>
            <a:ext cx="3338623" cy="5143499"/>
          </a:xfrm>
          <a:prstGeom prst="rect">
            <a:avLst/>
          </a:prstGeom>
          <a:solidFill>
            <a:srgbClr val="D8D8D8"/>
          </a:solidFill>
          <a:ln>
            <a:noFill/>
          </a:ln>
        </p:spPr>
        <p:txBody>
          <a:bodyPr lIns="91425" tIns="91425" rIns="91425" bIns="91425" anchor="ctr" anchorCtr="0"/>
          <a:lstStyle>
            <a:lvl1pPr marL="0" marR="0" lvl="0" indent="0" algn="ctr" rtl="0">
              <a:spcBef>
                <a:spcPts val="240"/>
              </a:spcBef>
              <a:buClr>
                <a:schemeClr val="dk1"/>
              </a:buClr>
              <a:buFont typeface="Arial"/>
              <a:buNone/>
              <a:defRPr sz="1200" b="0" i="0" u="none" strike="noStrike" cap="none">
                <a:solidFill>
                  <a:schemeClr val="dk1"/>
                </a:solidFill>
                <a:latin typeface="Arial"/>
                <a:ea typeface="Arial"/>
                <a:cs typeface="Arial"/>
                <a:sym typeface="Arial"/>
              </a:defRPr>
            </a:lvl1pPr>
            <a:lvl2pPr marL="457200" marR="0" lvl="1" indent="0" algn="l" rtl="0">
              <a:spcBef>
                <a:spcPts val="560"/>
              </a:spcBef>
              <a:buClr>
                <a:schemeClr val="dk1"/>
              </a:buClr>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6pPr>
            <a:lvl7pPr marL="2743200" marR="0" lvl="6"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7pPr>
            <a:lvl8pPr marL="3200400" marR="0" lvl="7"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8pPr>
            <a:lvl9pPr marL="3657600" marR="0" lvl="8"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4814266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68" r:id="rId4"/>
    <p:sldLayoutId id="2147483669" r:id="rId5"/>
    <p:sldLayoutId id="2147483670"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hyperlink" Target="http://www.nhadat24h.net/" TargetMode="External"/><Relationship Id="rId4" Type="http://schemas.openxmlformats.org/officeDocument/2006/relationships/hyperlink" Target="http://www.123nhadat.vn/" TargetMode="External"/><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10.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7" name="Shape 107"/>
          <p:cNvSpPr txBox="1"/>
          <p:nvPr/>
        </p:nvSpPr>
        <p:spPr>
          <a:xfrm>
            <a:off x="2860599" y="2969901"/>
            <a:ext cx="4830616" cy="86276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vi-VN" b="1" dirty="0">
                <a:solidFill>
                  <a:srgbClr val="0072C0"/>
                </a:solidFill>
                <a:latin typeface="Arial"/>
                <a:ea typeface="Arial"/>
                <a:cs typeface="Arial"/>
                <a:sym typeface="Arial"/>
              </a:rPr>
              <a:t>Students:</a:t>
            </a:r>
            <a:r>
              <a:rPr lang="vi-VN" sz="1800" b="1" dirty="0">
                <a:solidFill>
                  <a:srgbClr val="0072C0"/>
                </a:solidFill>
                <a:latin typeface="Arial"/>
                <a:ea typeface="Arial"/>
                <a:cs typeface="Arial"/>
                <a:sym typeface="Arial"/>
              </a:rPr>
              <a:t>	</a:t>
            </a:r>
            <a:r>
              <a:rPr lang="vi-VN" sz="1800" b="1" dirty="0">
                <a:solidFill>
                  <a:schemeClr val="tx1"/>
                </a:solidFill>
                <a:latin typeface="Arial"/>
                <a:ea typeface="Arial"/>
                <a:cs typeface="Arial"/>
                <a:sym typeface="Arial"/>
              </a:rPr>
              <a:t>Vo Thanh An</a:t>
            </a:r>
          </a:p>
          <a:p>
            <a:pPr marL="0" marR="0" lvl="0" indent="0" algn="l" rtl="0">
              <a:spcBef>
                <a:spcPts val="0"/>
              </a:spcBef>
              <a:buSzPct val="25000"/>
              <a:buNone/>
            </a:pPr>
            <a:r>
              <a:rPr lang="vi-VN" sz="1800" b="1" dirty="0">
                <a:solidFill>
                  <a:schemeClr val="tx1"/>
                </a:solidFill>
              </a:rPr>
              <a:t>	Nguyen Hoang Phuc Huy</a:t>
            </a:r>
            <a:endParaRPr lang="vi-VN" sz="1800" b="1" dirty="0">
              <a:solidFill>
                <a:schemeClr val="tx1"/>
              </a:solidFill>
              <a:sym typeface="Arial"/>
            </a:endParaRPr>
          </a:p>
          <a:p>
            <a:pPr marL="0" marR="0" lvl="0" indent="0" algn="l" rtl="0">
              <a:spcBef>
                <a:spcPts val="0"/>
              </a:spcBef>
              <a:buSzPct val="25000"/>
              <a:buNone/>
            </a:pPr>
            <a:r>
              <a:rPr lang="vi-VN" sz="1800" b="1" dirty="0">
                <a:solidFill>
                  <a:srgbClr val="0072C0"/>
                </a:solidFill>
              </a:rPr>
              <a:t>		</a:t>
            </a:r>
            <a:r>
              <a:rPr lang="vi-VN" sz="1800" b="1" dirty="0">
                <a:solidFill>
                  <a:srgbClr val="0072C0"/>
                </a:solidFill>
                <a:latin typeface="Arial"/>
                <a:ea typeface="Arial"/>
                <a:cs typeface="Arial"/>
                <a:sym typeface="Arial"/>
              </a:rPr>
              <a:t> </a:t>
            </a:r>
            <a:endParaRPr lang="en" sz="1800" b="1" dirty="0">
              <a:solidFill>
                <a:srgbClr val="0072C0"/>
              </a:solidFill>
              <a:latin typeface="Arial"/>
              <a:ea typeface="Arial"/>
              <a:cs typeface="Arial"/>
              <a:sym typeface="Arial"/>
            </a:endParaRPr>
          </a:p>
        </p:txBody>
      </p:sp>
      <p:sp>
        <p:nvSpPr>
          <p:cNvPr id="110" name="Shape 110"/>
          <p:cNvSpPr txBox="1"/>
          <p:nvPr/>
        </p:nvSpPr>
        <p:spPr>
          <a:xfrm>
            <a:off x="2860599" y="3747210"/>
            <a:ext cx="4215319"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vi-VN" b="1" dirty="0">
                <a:solidFill>
                  <a:srgbClr val="0072C0"/>
                </a:solidFill>
                <a:latin typeface="Arial"/>
                <a:ea typeface="Arial"/>
                <a:cs typeface="Arial"/>
                <a:sym typeface="Arial"/>
              </a:rPr>
              <a:t>Advisor:</a:t>
            </a:r>
            <a:r>
              <a:rPr lang="vi-VN" sz="1800" b="1" dirty="0">
                <a:solidFill>
                  <a:srgbClr val="0072C0"/>
                </a:solidFill>
                <a:latin typeface="Arial"/>
                <a:ea typeface="Arial"/>
                <a:cs typeface="Arial"/>
                <a:sym typeface="Arial"/>
              </a:rPr>
              <a:t>	</a:t>
            </a:r>
            <a:r>
              <a:rPr lang="vi-VN" sz="1800" b="1" dirty="0">
                <a:solidFill>
                  <a:schemeClr val="tx1"/>
                </a:solidFill>
                <a:latin typeface="Arial"/>
                <a:ea typeface="Arial"/>
                <a:cs typeface="Arial"/>
                <a:sym typeface="Arial"/>
              </a:rPr>
              <a:t>Dr. Nguyen Van Vu</a:t>
            </a:r>
            <a:endParaRPr lang="en" sz="1800" b="1" dirty="0">
              <a:solidFill>
                <a:schemeClr val="tx1"/>
              </a:solidFill>
              <a:latin typeface="Arial"/>
              <a:ea typeface="Arial"/>
              <a:cs typeface="Arial"/>
              <a:sym typeface="Arial"/>
            </a:endParaRPr>
          </a:p>
        </p:txBody>
      </p:sp>
      <p:sp>
        <p:nvSpPr>
          <p:cNvPr id="113" name="Shape 113"/>
          <p:cNvSpPr txBox="1">
            <a:spLocks noGrp="1"/>
          </p:cNvSpPr>
          <p:nvPr>
            <p:ph type="title"/>
          </p:nvPr>
        </p:nvSpPr>
        <p:spPr>
          <a:xfrm>
            <a:off x="812514" y="1540320"/>
            <a:ext cx="7408540" cy="628500"/>
          </a:xfrm>
          <a:prstGeom prst="rect">
            <a:avLst/>
          </a:prstGeom>
        </p:spPr>
        <p:txBody>
          <a:bodyPr lIns="91425" tIns="91425" rIns="91425" bIns="91425" anchor="ctr" anchorCtr="0">
            <a:noAutofit/>
          </a:bodyPr>
          <a:lstStyle/>
          <a:p>
            <a:pPr lvl="0" algn="ctr" rtl="0">
              <a:spcBef>
                <a:spcPts val="0"/>
              </a:spcBef>
              <a:buClr>
                <a:schemeClr val="dk1"/>
              </a:buClr>
              <a:buSzPct val="25000"/>
              <a:buFont typeface="Arial"/>
              <a:buNone/>
            </a:pPr>
            <a:r>
              <a:rPr lang="vi-VN" sz="2800" dirty="0">
                <a:solidFill>
                  <a:srgbClr val="0072C0"/>
                </a:solidFill>
              </a:rPr>
              <a:t>INSIGHTS INTO HOUSING MARKETS IN </a:t>
            </a:r>
            <a:br>
              <a:rPr lang="vi-VN" sz="2800" dirty="0">
                <a:solidFill>
                  <a:srgbClr val="0072C0"/>
                </a:solidFill>
              </a:rPr>
            </a:br>
            <a:r>
              <a:rPr lang="vi-VN" sz="2800" dirty="0">
                <a:solidFill>
                  <a:srgbClr val="0072C0"/>
                </a:solidFill>
              </a:rPr>
              <a:t>HO CHI MINH CITY</a:t>
            </a:r>
            <a:endParaRPr lang="en" sz="2800" dirty="0">
              <a:solidFill>
                <a:srgbClr val="0072C0"/>
              </a:solidFill>
            </a:endParaRPr>
          </a:p>
        </p:txBody>
      </p:sp>
      <p:pic>
        <p:nvPicPr>
          <p:cNvPr id="12" name="Shape 76" descr="Description: E:\Logo-KHTN 2009.jpg"/>
          <p:cNvPicPr preferRelativeResize="0"/>
          <p:nvPr/>
        </p:nvPicPr>
        <p:blipFill rotWithShape="1">
          <a:blip r:embed="rId3">
            <a:alphaModFix/>
          </a:blip>
          <a:srcRect/>
          <a:stretch/>
        </p:blipFill>
        <p:spPr>
          <a:xfrm>
            <a:off x="2860599" y="70868"/>
            <a:ext cx="1382400" cy="1084500"/>
          </a:xfrm>
          <a:prstGeom prst="rect">
            <a:avLst/>
          </a:prstGeom>
          <a:noFill/>
          <a:ln>
            <a:noFill/>
          </a:ln>
        </p:spPr>
      </p:pic>
      <p:pic>
        <p:nvPicPr>
          <p:cNvPr id="14" name="Shape 77" descr="APCS.jpg"/>
          <p:cNvPicPr preferRelativeResize="0"/>
          <p:nvPr/>
        </p:nvPicPr>
        <p:blipFill rotWithShape="1">
          <a:blip r:embed="rId4">
            <a:alphaModFix/>
          </a:blip>
          <a:srcRect/>
          <a:stretch/>
        </p:blipFill>
        <p:spPr>
          <a:xfrm>
            <a:off x="4968258" y="320743"/>
            <a:ext cx="1532400" cy="654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302" name="Shape 302"/>
          <p:cNvSpPr txBox="1"/>
          <p:nvPr/>
        </p:nvSpPr>
        <p:spPr>
          <a:xfrm>
            <a:off x="1259916" y="3635989"/>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303" name="Shape 303"/>
          <p:cNvSpPr txBox="1"/>
          <p:nvPr/>
        </p:nvSpPr>
        <p:spPr>
          <a:xfrm>
            <a:off x="1259916" y="3956017"/>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2" name="Title 1"/>
          <p:cNvSpPr>
            <a:spLocks noGrp="1"/>
          </p:cNvSpPr>
          <p:nvPr>
            <p:ph type="title"/>
          </p:nvPr>
        </p:nvSpPr>
        <p:spPr>
          <a:xfrm>
            <a:off x="393990" y="71625"/>
            <a:ext cx="8785710" cy="628500"/>
          </a:xfrm>
        </p:spPr>
        <p:txBody>
          <a:bodyPr/>
          <a:lstStyle/>
          <a:p>
            <a:pPr algn="l"/>
            <a:r>
              <a:rPr lang="en-US" sz="2000" dirty="0"/>
              <a:t>Data Crawling</a:t>
            </a:r>
          </a:p>
        </p:txBody>
      </p:sp>
      <p:sp>
        <p:nvSpPr>
          <p:cNvPr id="6" name="Shape 316"/>
          <p:cNvSpPr txBox="1"/>
          <p:nvPr/>
        </p:nvSpPr>
        <p:spPr>
          <a:xfrm>
            <a:off x="393990" y="700125"/>
            <a:ext cx="8092867" cy="366834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vi-VN" sz="2000" b="1" dirty="0">
                <a:solidFill>
                  <a:schemeClr val="bg2">
                    <a:lumMod val="75000"/>
                  </a:schemeClr>
                </a:solidFill>
              </a:rPr>
              <a:t>Scrapy</a:t>
            </a:r>
            <a:r>
              <a:rPr lang="vi-VN" sz="2400" b="1" dirty="0">
                <a:solidFill>
                  <a:schemeClr val="bg2">
                    <a:lumMod val="75000"/>
                  </a:schemeClr>
                </a:solidFill>
              </a:rPr>
              <a:t> </a:t>
            </a:r>
            <a:r>
              <a:rPr lang="vi-VN" sz="2400" dirty="0">
                <a:solidFill>
                  <a:schemeClr val="bg2">
                    <a:lumMod val="75000"/>
                  </a:schemeClr>
                </a:solidFill>
              </a:rPr>
              <a:t>-</a:t>
            </a:r>
            <a:r>
              <a:rPr lang="vi-VN" sz="1800" dirty="0">
                <a:solidFill>
                  <a:srgbClr val="3F3F3F"/>
                </a:solidFill>
              </a:rPr>
              <a:t> Python W</a:t>
            </a:r>
            <a:r>
              <a:rPr lang="en-US" sz="1800" dirty="0">
                <a:solidFill>
                  <a:srgbClr val="3F3F3F"/>
                </a:solidFill>
              </a:rPr>
              <a:t>e</a:t>
            </a:r>
            <a:r>
              <a:rPr lang="vi-VN" sz="1800" dirty="0">
                <a:solidFill>
                  <a:srgbClr val="3F3F3F"/>
                </a:solidFill>
              </a:rPr>
              <a:t>b Crawling Framework</a:t>
            </a:r>
          </a:p>
          <a:p>
            <a:pPr marL="0" marR="0" lvl="0" indent="0" algn="l" rtl="0">
              <a:spcBef>
                <a:spcPts val="0"/>
              </a:spcBef>
              <a:buSzPct val="25000"/>
              <a:buNone/>
            </a:pPr>
            <a:endParaRPr lang="vi-VN" sz="1800" dirty="0">
              <a:solidFill>
                <a:srgbClr val="3F3F3F"/>
              </a:solidFill>
            </a:endParaRPr>
          </a:p>
          <a:p>
            <a:pPr marL="0" marR="0" lvl="0" indent="0" algn="l" rtl="0">
              <a:spcBef>
                <a:spcPts val="0"/>
              </a:spcBef>
              <a:buSzPct val="25000"/>
              <a:buNone/>
            </a:pPr>
            <a:endParaRPr lang="vi-VN" sz="1800" dirty="0">
              <a:solidFill>
                <a:srgbClr val="3F3F3F"/>
              </a:solidFill>
            </a:endParaRPr>
          </a:p>
          <a:p>
            <a:pPr marL="0" marR="0" lvl="0" indent="0" algn="l" rtl="0">
              <a:spcBef>
                <a:spcPts val="0"/>
              </a:spcBef>
              <a:buSzPct val="25000"/>
              <a:buNone/>
            </a:pPr>
            <a:endParaRPr lang="vi-VN" sz="1800" dirty="0">
              <a:solidFill>
                <a:srgbClr val="3F3F3F"/>
              </a:solidFill>
            </a:endParaRPr>
          </a:p>
          <a:p>
            <a:pPr marL="0" marR="0" lvl="0" indent="0" algn="l" rtl="0">
              <a:spcBef>
                <a:spcPts val="0"/>
              </a:spcBef>
              <a:buSzPct val="25000"/>
              <a:buNone/>
            </a:pPr>
            <a:endParaRPr lang="vi-VN" sz="1800" dirty="0">
              <a:solidFill>
                <a:srgbClr val="3F3F3F"/>
              </a:solidFill>
            </a:endParaRPr>
          </a:p>
          <a:p>
            <a:pPr marL="0" marR="0" lvl="0" indent="0" algn="l" rtl="0">
              <a:spcBef>
                <a:spcPts val="0"/>
              </a:spcBef>
              <a:buSzPct val="25000"/>
              <a:buNone/>
            </a:pPr>
            <a:endParaRPr lang="vi-VN" sz="1800" dirty="0">
              <a:solidFill>
                <a:srgbClr val="3F3F3F"/>
              </a:solidFill>
            </a:endParaRPr>
          </a:p>
        </p:txBody>
      </p:sp>
      <p:pic>
        <p:nvPicPr>
          <p:cNvPr id="4" name="Picture 3">
            <a:extLst>
              <a:ext uri="{FF2B5EF4-FFF2-40B4-BE49-F238E27FC236}">
                <a16:creationId xmlns:a16="http://schemas.microsoft.com/office/drawing/2014/main" xmlns="" id="{9E7683EB-B35A-4F52-8527-B8C13ED3A0DF}"/>
              </a:ext>
            </a:extLst>
          </p:cNvPr>
          <p:cNvPicPr>
            <a:picLocks noChangeAspect="1"/>
          </p:cNvPicPr>
          <p:nvPr/>
        </p:nvPicPr>
        <p:blipFill>
          <a:blip r:embed="rId3"/>
          <a:stretch>
            <a:fillRect/>
          </a:stretch>
        </p:blipFill>
        <p:spPr>
          <a:xfrm rot="10800000">
            <a:off x="1750002" y="2538523"/>
            <a:ext cx="594014" cy="594014"/>
          </a:xfrm>
          <a:prstGeom prst="rect">
            <a:avLst/>
          </a:prstGeom>
        </p:spPr>
      </p:pic>
      <p:pic>
        <p:nvPicPr>
          <p:cNvPr id="8" name="Picture 7">
            <a:extLst>
              <a:ext uri="{FF2B5EF4-FFF2-40B4-BE49-F238E27FC236}">
                <a16:creationId xmlns:a16="http://schemas.microsoft.com/office/drawing/2014/main" xmlns="" id="{08DFDEFC-4CD8-43E8-83DF-20C9A63C2621}"/>
              </a:ext>
            </a:extLst>
          </p:cNvPr>
          <p:cNvPicPr>
            <a:picLocks noChangeAspect="1"/>
          </p:cNvPicPr>
          <p:nvPr/>
        </p:nvPicPr>
        <p:blipFill>
          <a:blip r:embed="rId3"/>
          <a:stretch>
            <a:fillRect/>
          </a:stretch>
        </p:blipFill>
        <p:spPr>
          <a:xfrm rot="10800000">
            <a:off x="3616961" y="2538523"/>
            <a:ext cx="594014" cy="594014"/>
          </a:xfrm>
          <a:prstGeom prst="rect">
            <a:avLst/>
          </a:prstGeom>
        </p:spPr>
      </p:pic>
      <p:pic>
        <p:nvPicPr>
          <p:cNvPr id="9" name="Picture 8">
            <a:extLst>
              <a:ext uri="{FF2B5EF4-FFF2-40B4-BE49-F238E27FC236}">
                <a16:creationId xmlns:a16="http://schemas.microsoft.com/office/drawing/2014/main" xmlns="" id="{F6A08FC8-C02B-4AD9-8E1E-4A1E5D776398}"/>
              </a:ext>
            </a:extLst>
          </p:cNvPr>
          <p:cNvPicPr>
            <a:picLocks noChangeAspect="1"/>
          </p:cNvPicPr>
          <p:nvPr/>
        </p:nvPicPr>
        <p:blipFill>
          <a:blip r:embed="rId3"/>
          <a:stretch>
            <a:fillRect/>
          </a:stretch>
        </p:blipFill>
        <p:spPr>
          <a:xfrm rot="10800000">
            <a:off x="5796436" y="2538524"/>
            <a:ext cx="594014" cy="594014"/>
          </a:xfrm>
          <a:prstGeom prst="rect">
            <a:avLst/>
          </a:prstGeom>
        </p:spPr>
      </p:pic>
      <p:sp>
        <p:nvSpPr>
          <p:cNvPr id="5" name="Flowchart: Multidocument 4">
            <a:extLst>
              <a:ext uri="{FF2B5EF4-FFF2-40B4-BE49-F238E27FC236}">
                <a16:creationId xmlns:a16="http://schemas.microsoft.com/office/drawing/2014/main" xmlns="" id="{76780506-478E-4D05-9A87-F63CFD5B6652}"/>
              </a:ext>
            </a:extLst>
          </p:cNvPr>
          <p:cNvSpPr/>
          <p:nvPr/>
        </p:nvSpPr>
        <p:spPr>
          <a:xfrm>
            <a:off x="1482436" y="3190356"/>
            <a:ext cx="1129146" cy="1042659"/>
          </a:xfrm>
          <a:prstGeom prst="flowChartMulti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Website 1</a:t>
            </a:r>
          </a:p>
        </p:txBody>
      </p:sp>
      <p:sp>
        <p:nvSpPr>
          <p:cNvPr id="11" name="Flowchart: Multidocument 10">
            <a:extLst>
              <a:ext uri="{FF2B5EF4-FFF2-40B4-BE49-F238E27FC236}">
                <a16:creationId xmlns:a16="http://schemas.microsoft.com/office/drawing/2014/main" xmlns="" id="{D3B09E12-C16D-43C7-A251-D78E4F066B31}"/>
              </a:ext>
            </a:extLst>
          </p:cNvPr>
          <p:cNvSpPr/>
          <p:nvPr/>
        </p:nvSpPr>
        <p:spPr>
          <a:xfrm>
            <a:off x="3349395" y="3190356"/>
            <a:ext cx="1129146" cy="1042659"/>
          </a:xfrm>
          <a:prstGeom prst="flowChartMulti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Website 2</a:t>
            </a:r>
          </a:p>
        </p:txBody>
      </p:sp>
      <p:sp>
        <p:nvSpPr>
          <p:cNvPr id="12" name="Flowchart: Multidocument 11">
            <a:extLst>
              <a:ext uri="{FF2B5EF4-FFF2-40B4-BE49-F238E27FC236}">
                <a16:creationId xmlns:a16="http://schemas.microsoft.com/office/drawing/2014/main" xmlns="" id="{7BD6F6E6-B677-4721-A316-9E30D87AB04D}"/>
              </a:ext>
            </a:extLst>
          </p:cNvPr>
          <p:cNvSpPr/>
          <p:nvPr/>
        </p:nvSpPr>
        <p:spPr>
          <a:xfrm>
            <a:off x="5528870" y="3190356"/>
            <a:ext cx="1129146" cy="1042659"/>
          </a:xfrm>
          <a:prstGeom prst="flowChartMulti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Website 3</a:t>
            </a:r>
          </a:p>
        </p:txBody>
      </p:sp>
      <p:sp>
        <p:nvSpPr>
          <p:cNvPr id="7" name="Oval 6">
            <a:extLst>
              <a:ext uri="{FF2B5EF4-FFF2-40B4-BE49-F238E27FC236}">
                <a16:creationId xmlns:a16="http://schemas.microsoft.com/office/drawing/2014/main" xmlns="" id="{CC1B15A5-AB57-496A-AFFF-30E2DBD91ECC}"/>
              </a:ext>
            </a:extLst>
          </p:cNvPr>
          <p:cNvSpPr/>
          <p:nvPr/>
        </p:nvSpPr>
        <p:spPr>
          <a:xfrm>
            <a:off x="3120334" y="1239982"/>
            <a:ext cx="1590254" cy="63730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Dispatcher</a:t>
            </a:r>
          </a:p>
        </p:txBody>
      </p:sp>
      <p:cxnSp>
        <p:nvCxnSpPr>
          <p:cNvPr id="13" name="Straight Connector 12">
            <a:extLst>
              <a:ext uri="{FF2B5EF4-FFF2-40B4-BE49-F238E27FC236}">
                <a16:creationId xmlns:a16="http://schemas.microsoft.com/office/drawing/2014/main" xmlns="" id="{46E97D08-53D4-4471-8D49-3530B55FB158}"/>
              </a:ext>
            </a:extLst>
          </p:cNvPr>
          <p:cNvCxnSpPr>
            <a:stCxn id="7" idx="4"/>
            <a:endCxn id="4" idx="2"/>
          </p:cNvCxnSpPr>
          <p:nvPr/>
        </p:nvCxnSpPr>
        <p:spPr>
          <a:xfrm flipH="1">
            <a:off x="2047009" y="1877291"/>
            <a:ext cx="1868452" cy="661232"/>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xmlns="" id="{8270E99C-4923-484F-BCAA-79D41E2F89BA}"/>
              </a:ext>
            </a:extLst>
          </p:cNvPr>
          <p:cNvCxnSpPr>
            <a:stCxn id="7" idx="4"/>
            <a:endCxn id="8" idx="2"/>
          </p:cNvCxnSpPr>
          <p:nvPr/>
        </p:nvCxnSpPr>
        <p:spPr>
          <a:xfrm flipH="1">
            <a:off x="3913968" y="1877291"/>
            <a:ext cx="1493" cy="661232"/>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xmlns="" id="{857372BC-68FC-49DA-A255-135C57839763}"/>
              </a:ext>
            </a:extLst>
          </p:cNvPr>
          <p:cNvCxnSpPr>
            <a:stCxn id="7" idx="4"/>
            <a:endCxn id="9" idx="2"/>
          </p:cNvCxnSpPr>
          <p:nvPr/>
        </p:nvCxnSpPr>
        <p:spPr>
          <a:xfrm>
            <a:off x="3915461" y="1877291"/>
            <a:ext cx="2177982" cy="66123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92406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302" name="Shape 302"/>
          <p:cNvSpPr txBox="1"/>
          <p:nvPr/>
        </p:nvSpPr>
        <p:spPr>
          <a:xfrm>
            <a:off x="1259916" y="3635989"/>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303" name="Shape 303"/>
          <p:cNvSpPr txBox="1"/>
          <p:nvPr/>
        </p:nvSpPr>
        <p:spPr>
          <a:xfrm>
            <a:off x="1259916" y="3956017"/>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2" name="Title 1"/>
          <p:cNvSpPr>
            <a:spLocks noGrp="1"/>
          </p:cNvSpPr>
          <p:nvPr>
            <p:ph type="title"/>
          </p:nvPr>
        </p:nvSpPr>
        <p:spPr>
          <a:xfrm>
            <a:off x="393990" y="71625"/>
            <a:ext cx="8785710" cy="628500"/>
          </a:xfrm>
        </p:spPr>
        <p:txBody>
          <a:bodyPr/>
          <a:lstStyle/>
          <a:p>
            <a:pPr algn="l"/>
            <a:r>
              <a:rPr lang="en-US" sz="2000" dirty="0"/>
              <a:t>Data Crawling </a:t>
            </a:r>
          </a:p>
        </p:txBody>
      </p:sp>
      <p:sp>
        <p:nvSpPr>
          <p:cNvPr id="6" name="Shape 316"/>
          <p:cNvSpPr txBox="1"/>
          <p:nvPr/>
        </p:nvSpPr>
        <p:spPr>
          <a:xfrm>
            <a:off x="393990" y="700125"/>
            <a:ext cx="8092867" cy="331478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vi-VN" sz="1800" dirty="0">
                <a:solidFill>
                  <a:srgbClr val="3F3F3F"/>
                </a:solidFill>
              </a:rPr>
              <a:t>Real Estate Websites for Data Crawling:</a:t>
            </a:r>
          </a:p>
          <a:p>
            <a:pPr marL="285750" marR="0" lvl="0" indent="-285750" algn="l" rtl="0">
              <a:lnSpc>
                <a:spcPct val="150000"/>
              </a:lnSpc>
              <a:spcBef>
                <a:spcPts val="0"/>
              </a:spcBef>
              <a:buSzPct val="70000"/>
              <a:buFont typeface="Wingdings" charset="2"/>
              <a:buChar char="v"/>
            </a:pPr>
            <a:r>
              <a:rPr lang="vi-VN" dirty="0">
                <a:solidFill>
                  <a:schemeClr val="accent1"/>
                </a:solidFill>
              </a:rPr>
              <a:t>www.muabannhadat.vn</a:t>
            </a:r>
          </a:p>
          <a:p>
            <a:pPr marL="285750" marR="0" lvl="0" indent="-285750" algn="l" rtl="0">
              <a:lnSpc>
                <a:spcPct val="150000"/>
              </a:lnSpc>
              <a:spcBef>
                <a:spcPts val="0"/>
              </a:spcBef>
              <a:buSzPct val="70000"/>
              <a:buFont typeface="Wingdings" charset="2"/>
              <a:buChar char="v"/>
            </a:pPr>
            <a:r>
              <a:rPr lang="vi-VN" dirty="0">
                <a:solidFill>
                  <a:schemeClr val="accent1"/>
                </a:solidFill>
              </a:rPr>
              <a:t>www.alonhadat.vn</a:t>
            </a:r>
          </a:p>
          <a:p>
            <a:pPr marL="285750" marR="0" lvl="0" indent="-285750" algn="l" rtl="0">
              <a:lnSpc>
                <a:spcPct val="150000"/>
              </a:lnSpc>
              <a:spcBef>
                <a:spcPts val="0"/>
              </a:spcBef>
              <a:buSzPct val="70000"/>
              <a:buFont typeface="Wingdings" charset="2"/>
              <a:buChar char="v"/>
            </a:pPr>
            <a:r>
              <a:rPr lang="vi-VN" dirty="0">
                <a:solidFill>
                  <a:schemeClr val="accent1"/>
                </a:solidFill>
              </a:rPr>
              <a:t>www.nhadat24h.net</a:t>
            </a:r>
            <a:endParaRPr lang="vi-VN" dirty="0">
              <a:solidFill>
                <a:schemeClr val="accent1"/>
              </a:solidFill>
              <a:hlinkClick r:id="rId3"/>
            </a:endParaRPr>
          </a:p>
          <a:p>
            <a:pPr marL="285750" marR="0" lvl="0" indent="-285750" algn="l" rtl="0">
              <a:lnSpc>
                <a:spcPct val="150000"/>
              </a:lnSpc>
              <a:spcBef>
                <a:spcPts val="0"/>
              </a:spcBef>
              <a:buSzPct val="70000"/>
              <a:buFont typeface="Wingdings" charset="2"/>
              <a:buChar char="v"/>
            </a:pPr>
            <a:r>
              <a:rPr lang="vi-VN" dirty="0">
                <a:solidFill>
                  <a:schemeClr val="accent1"/>
                </a:solidFill>
              </a:rPr>
              <a:t>www.123nhadat.vn</a:t>
            </a:r>
            <a:endParaRPr lang="vi-VN" dirty="0">
              <a:solidFill>
                <a:schemeClr val="accent1"/>
              </a:solidFill>
              <a:hlinkClick r:id="rId4"/>
            </a:endParaRPr>
          </a:p>
          <a:p>
            <a:pPr marL="285750" marR="0" lvl="0" indent="-285750" algn="l" rtl="0">
              <a:lnSpc>
                <a:spcPct val="150000"/>
              </a:lnSpc>
              <a:spcBef>
                <a:spcPts val="0"/>
              </a:spcBef>
              <a:buSzPct val="70000"/>
              <a:buFont typeface="Wingdings" charset="2"/>
              <a:buChar char="v"/>
            </a:pPr>
            <a:r>
              <a:rPr lang="vi-VN" dirty="0">
                <a:solidFill>
                  <a:schemeClr val="accent1"/>
                </a:solidFill>
              </a:rPr>
              <a:t>www.batdongsan.com.vn</a:t>
            </a:r>
          </a:p>
          <a:p>
            <a:pPr marL="285750" marR="0" lvl="0" indent="-285750" algn="l" rtl="0">
              <a:lnSpc>
                <a:spcPct val="150000"/>
              </a:lnSpc>
              <a:spcBef>
                <a:spcPts val="0"/>
              </a:spcBef>
              <a:buSzPct val="70000"/>
              <a:buFont typeface="Wingdings" charset="2"/>
              <a:buChar char="v"/>
            </a:pPr>
            <a:r>
              <a:rPr lang="vi-VN" dirty="0">
                <a:solidFill>
                  <a:schemeClr val="accent1"/>
                </a:solidFill>
              </a:rPr>
              <a:t>www.diaoconline.vn</a:t>
            </a:r>
          </a:p>
        </p:txBody>
      </p:sp>
      <p:pic>
        <p:nvPicPr>
          <p:cNvPr id="8" name="Picture 7" descr="../Desktop/Screen%20Shot%202017-07-13%20at%2023.11.10.png"/>
          <p:cNvPicPr/>
          <p:nvPr/>
        </p:nvPicPr>
        <p:blipFill>
          <a:blip r:embed="rId5">
            <a:extLst>
              <a:ext uri="{28A0092B-C50C-407E-A947-70E740481C1C}">
                <a14:useLocalDpi xmlns:a14="http://schemas.microsoft.com/office/drawing/2010/main" val="0"/>
              </a:ext>
            </a:extLst>
          </a:blip>
          <a:srcRect/>
          <a:stretch>
            <a:fillRect/>
          </a:stretch>
        </p:blipFill>
        <p:spPr bwMode="auto">
          <a:xfrm>
            <a:off x="5952794" y="700125"/>
            <a:ext cx="2729734" cy="1734110"/>
          </a:xfrm>
          <a:prstGeom prst="rect">
            <a:avLst/>
          </a:prstGeom>
          <a:noFill/>
          <a:ln>
            <a:noFill/>
          </a:ln>
        </p:spPr>
      </p:pic>
      <p:pic>
        <p:nvPicPr>
          <p:cNvPr id="9" name="Picture 8" descr="Screen%20Shot%202017-06-24%20at%2009.07.01.png"/>
          <p:cNvPicPr/>
          <p:nvPr/>
        </p:nvPicPr>
        <p:blipFill>
          <a:blip r:embed="rId6">
            <a:extLst>
              <a:ext uri="{28A0092B-C50C-407E-A947-70E740481C1C}">
                <a14:useLocalDpi xmlns:a14="http://schemas.microsoft.com/office/drawing/2010/main" val="0"/>
              </a:ext>
            </a:extLst>
          </a:blip>
          <a:srcRect/>
          <a:stretch>
            <a:fillRect/>
          </a:stretch>
        </p:blipFill>
        <p:spPr bwMode="auto">
          <a:xfrm>
            <a:off x="5952794" y="2936640"/>
            <a:ext cx="2729734" cy="1675696"/>
          </a:xfrm>
          <a:prstGeom prst="rect">
            <a:avLst/>
          </a:prstGeom>
          <a:noFill/>
          <a:ln>
            <a:noFill/>
          </a:ln>
        </p:spPr>
      </p:pic>
      <p:pic>
        <p:nvPicPr>
          <p:cNvPr id="10" name="Picture 9" descr="Screen%20Shot%202017-06-24%20at%2009.06.29.png"/>
          <p:cNvPicPr/>
          <p:nvPr/>
        </p:nvPicPr>
        <p:blipFill>
          <a:blip r:embed="rId7">
            <a:extLst>
              <a:ext uri="{28A0092B-C50C-407E-A947-70E740481C1C}">
                <a14:useLocalDpi xmlns:a14="http://schemas.microsoft.com/office/drawing/2010/main" val="0"/>
              </a:ext>
            </a:extLst>
          </a:blip>
          <a:srcRect/>
          <a:stretch>
            <a:fillRect/>
          </a:stretch>
        </p:blipFill>
        <p:spPr bwMode="auto">
          <a:xfrm>
            <a:off x="3075238" y="1455140"/>
            <a:ext cx="2730369" cy="1924620"/>
          </a:xfrm>
          <a:prstGeom prst="rect">
            <a:avLst/>
          </a:prstGeom>
          <a:noFill/>
          <a:ln>
            <a:noFill/>
          </a:ln>
        </p:spPr>
      </p:pic>
    </p:spTree>
    <p:extLst>
      <p:ext uri="{BB962C8B-B14F-4D97-AF65-F5344CB8AC3E}">
        <p14:creationId xmlns:p14="http://schemas.microsoft.com/office/powerpoint/2010/main" val="1691770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302">
            <a:extLst>
              <a:ext uri="{FF2B5EF4-FFF2-40B4-BE49-F238E27FC236}">
                <a16:creationId xmlns:a16="http://schemas.microsoft.com/office/drawing/2014/main" xmlns="" id="{E304E27C-C6DD-4DF7-B1AA-46EF32765D2D}"/>
              </a:ext>
            </a:extLst>
          </p:cNvPr>
          <p:cNvSpPr txBox="1"/>
          <p:nvPr/>
        </p:nvSpPr>
        <p:spPr>
          <a:xfrm>
            <a:off x="1259916" y="3635989"/>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19" name="Shape 303">
            <a:extLst>
              <a:ext uri="{FF2B5EF4-FFF2-40B4-BE49-F238E27FC236}">
                <a16:creationId xmlns:a16="http://schemas.microsoft.com/office/drawing/2014/main" xmlns="" id="{E23D6A4D-881A-4BD7-ADEC-4D22DAD4BB37}"/>
              </a:ext>
            </a:extLst>
          </p:cNvPr>
          <p:cNvSpPr txBox="1"/>
          <p:nvPr/>
        </p:nvSpPr>
        <p:spPr>
          <a:xfrm>
            <a:off x="1259916" y="3956017"/>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20" name="Title 1">
            <a:extLst>
              <a:ext uri="{FF2B5EF4-FFF2-40B4-BE49-F238E27FC236}">
                <a16:creationId xmlns:a16="http://schemas.microsoft.com/office/drawing/2014/main" xmlns="" id="{1ECAD6E4-90AE-49DE-A81A-08E9643E7E80}"/>
              </a:ext>
            </a:extLst>
          </p:cNvPr>
          <p:cNvSpPr>
            <a:spLocks noGrp="1"/>
          </p:cNvSpPr>
          <p:nvPr>
            <p:ph type="title"/>
          </p:nvPr>
        </p:nvSpPr>
        <p:spPr>
          <a:xfrm>
            <a:off x="393990" y="71625"/>
            <a:ext cx="8785710" cy="628500"/>
          </a:xfrm>
        </p:spPr>
        <p:txBody>
          <a:bodyPr/>
          <a:lstStyle/>
          <a:p>
            <a:pPr algn="l"/>
            <a:r>
              <a:rPr lang="en-US" sz="2000" dirty="0"/>
              <a:t>Data Crawling</a:t>
            </a:r>
          </a:p>
        </p:txBody>
      </p:sp>
      <p:grpSp>
        <p:nvGrpSpPr>
          <p:cNvPr id="36" name="Group 35">
            <a:extLst>
              <a:ext uri="{FF2B5EF4-FFF2-40B4-BE49-F238E27FC236}">
                <a16:creationId xmlns:a16="http://schemas.microsoft.com/office/drawing/2014/main" xmlns="" id="{BE69B285-85E5-46D8-A664-8DF7723ED22C}"/>
              </a:ext>
            </a:extLst>
          </p:cNvPr>
          <p:cNvGrpSpPr/>
          <p:nvPr/>
        </p:nvGrpSpPr>
        <p:grpSpPr>
          <a:xfrm>
            <a:off x="435285" y="1252014"/>
            <a:ext cx="8242606" cy="3219899"/>
            <a:chOff x="48786" y="874617"/>
            <a:chExt cx="8242606" cy="3219899"/>
          </a:xfrm>
        </p:grpSpPr>
        <p:pic>
          <p:nvPicPr>
            <p:cNvPr id="33" name="Picture 32">
              <a:extLst>
                <a:ext uri="{FF2B5EF4-FFF2-40B4-BE49-F238E27FC236}">
                  <a16:creationId xmlns:a16="http://schemas.microsoft.com/office/drawing/2014/main" xmlns="" id="{43A791EE-F798-4774-A6C8-69157A4E1345}"/>
                </a:ext>
              </a:extLst>
            </p:cNvPr>
            <p:cNvPicPr>
              <a:picLocks noChangeAspect="1"/>
            </p:cNvPicPr>
            <p:nvPr/>
          </p:nvPicPr>
          <p:blipFill>
            <a:blip r:embed="rId3"/>
            <a:stretch>
              <a:fillRect/>
            </a:stretch>
          </p:blipFill>
          <p:spPr>
            <a:xfrm>
              <a:off x="4440424" y="874617"/>
              <a:ext cx="3850968" cy="3206623"/>
            </a:xfrm>
            <a:prstGeom prst="rect">
              <a:avLst/>
            </a:prstGeom>
          </p:spPr>
        </p:pic>
        <p:pic>
          <p:nvPicPr>
            <p:cNvPr id="35" name="Picture 34">
              <a:extLst>
                <a:ext uri="{FF2B5EF4-FFF2-40B4-BE49-F238E27FC236}">
                  <a16:creationId xmlns:a16="http://schemas.microsoft.com/office/drawing/2014/main" xmlns="" id="{FE85C495-13CB-4C2B-9B6A-3A5D53EB1ACC}"/>
                </a:ext>
              </a:extLst>
            </p:cNvPr>
            <p:cNvPicPr>
              <a:picLocks noChangeAspect="1"/>
            </p:cNvPicPr>
            <p:nvPr/>
          </p:nvPicPr>
          <p:blipFill>
            <a:blip r:embed="rId4"/>
            <a:stretch>
              <a:fillRect/>
            </a:stretch>
          </p:blipFill>
          <p:spPr>
            <a:xfrm>
              <a:off x="48786" y="874617"/>
              <a:ext cx="4391638" cy="3219899"/>
            </a:xfrm>
            <a:prstGeom prst="rect">
              <a:avLst/>
            </a:prstGeom>
          </p:spPr>
        </p:pic>
      </p:grpSp>
    </p:spTree>
    <p:extLst>
      <p:ext uri="{BB962C8B-B14F-4D97-AF65-F5344CB8AC3E}">
        <p14:creationId xmlns:p14="http://schemas.microsoft.com/office/powerpoint/2010/main" val="1302451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302" name="Shape 302"/>
          <p:cNvSpPr txBox="1"/>
          <p:nvPr/>
        </p:nvSpPr>
        <p:spPr>
          <a:xfrm>
            <a:off x="1259916" y="3635989"/>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303" name="Shape 303"/>
          <p:cNvSpPr txBox="1"/>
          <p:nvPr/>
        </p:nvSpPr>
        <p:spPr>
          <a:xfrm>
            <a:off x="1259916" y="3956017"/>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2" name="Title 1"/>
          <p:cNvSpPr>
            <a:spLocks noGrp="1"/>
          </p:cNvSpPr>
          <p:nvPr>
            <p:ph type="title"/>
          </p:nvPr>
        </p:nvSpPr>
        <p:spPr>
          <a:xfrm>
            <a:off x="393990" y="71625"/>
            <a:ext cx="8785710" cy="628500"/>
          </a:xfrm>
        </p:spPr>
        <p:txBody>
          <a:bodyPr/>
          <a:lstStyle/>
          <a:p>
            <a:pPr algn="l"/>
            <a:r>
              <a:rPr lang="en-US" sz="2000" dirty="0"/>
              <a:t>Data Storage Format</a:t>
            </a:r>
          </a:p>
        </p:txBody>
      </p:sp>
      <p:sp>
        <p:nvSpPr>
          <p:cNvPr id="6" name="Shape 316"/>
          <p:cNvSpPr txBox="1"/>
          <p:nvPr/>
        </p:nvSpPr>
        <p:spPr>
          <a:xfrm>
            <a:off x="393990" y="670681"/>
            <a:ext cx="8092867" cy="3314781"/>
          </a:xfrm>
          <a:prstGeom prst="rect">
            <a:avLst/>
          </a:prstGeom>
          <a:noFill/>
          <a:ln>
            <a:noFill/>
          </a:ln>
        </p:spPr>
        <p:txBody>
          <a:bodyPr lIns="91425" tIns="45700" rIns="91425" bIns="45700" anchor="t" anchorCtr="0">
            <a:noAutofit/>
          </a:bodyPr>
          <a:lstStyle/>
          <a:p>
            <a:pPr marL="171450" marR="0" lvl="0" indent="-171450" algn="l" rtl="0">
              <a:spcBef>
                <a:spcPts val="0"/>
              </a:spcBef>
              <a:buSzPct val="70000"/>
              <a:buFont typeface="Arial" charset="0"/>
              <a:buChar char="•"/>
            </a:pPr>
            <a:r>
              <a:rPr lang="vi-VN" b="1" dirty="0">
                <a:solidFill>
                  <a:schemeClr val="accent1"/>
                </a:solidFill>
              </a:rPr>
              <a:t>ID</a:t>
            </a:r>
            <a:r>
              <a:rPr lang="vi-VN" dirty="0">
                <a:solidFill>
                  <a:schemeClr val="accent1"/>
                </a:solidFill>
              </a:rPr>
              <a:t>: </a:t>
            </a:r>
            <a:r>
              <a:rPr lang="vi-VN" dirty="0">
                <a:solidFill>
                  <a:schemeClr val="tx1"/>
                </a:solidFill>
              </a:rPr>
              <a:t>post’s ID</a:t>
            </a:r>
          </a:p>
          <a:p>
            <a:pPr marL="171450" marR="0" lvl="0" indent="-171450" algn="l" rtl="0">
              <a:spcBef>
                <a:spcPts val="0"/>
              </a:spcBef>
              <a:buSzPct val="70000"/>
              <a:buFont typeface="Arial" charset="0"/>
              <a:buChar char="•"/>
            </a:pPr>
            <a:r>
              <a:rPr lang="vi-VN" b="1" dirty="0">
                <a:solidFill>
                  <a:schemeClr val="accent1"/>
                </a:solidFill>
              </a:rPr>
              <a:t>Title</a:t>
            </a:r>
            <a:r>
              <a:rPr lang="vi-VN" dirty="0">
                <a:solidFill>
                  <a:schemeClr val="accent1"/>
                </a:solidFill>
              </a:rPr>
              <a:t>: </a:t>
            </a:r>
            <a:r>
              <a:rPr lang="vi-VN" dirty="0">
                <a:solidFill>
                  <a:schemeClr val="tx1"/>
                </a:solidFill>
              </a:rPr>
              <a:t>post’s title</a:t>
            </a:r>
          </a:p>
          <a:p>
            <a:pPr marL="171450" marR="0" lvl="0" indent="-171450" algn="l" rtl="0">
              <a:spcBef>
                <a:spcPts val="0"/>
              </a:spcBef>
              <a:buSzPct val="70000"/>
              <a:buFont typeface="Arial" charset="0"/>
              <a:buChar char="•"/>
            </a:pPr>
            <a:r>
              <a:rPr lang="vi-VN" b="1" dirty="0">
                <a:solidFill>
                  <a:schemeClr val="accent1"/>
                </a:solidFill>
              </a:rPr>
              <a:t>Location</a:t>
            </a:r>
            <a:r>
              <a:rPr lang="vi-VN" dirty="0">
                <a:solidFill>
                  <a:schemeClr val="accent1"/>
                </a:solidFill>
              </a:rPr>
              <a:t>: </a:t>
            </a:r>
            <a:r>
              <a:rPr lang="vi-VN" dirty="0">
                <a:solidFill>
                  <a:schemeClr val="tx1"/>
                </a:solidFill>
              </a:rPr>
              <a:t>road, ward, county, city</a:t>
            </a:r>
          </a:p>
          <a:p>
            <a:pPr marL="171450" marR="0" lvl="0" indent="-171450" algn="l" rtl="0">
              <a:spcBef>
                <a:spcPts val="0"/>
              </a:spcBef>
              <a:buSzPct val="70000"/>
              <a:buFont typeface="Arial" charset="0"/>
              <a:buChar char="•"/>
            </a:pPr>
            <a:r>
              <a:rPr lang="vi-VN" b="1" dirty="0">
                <a:solidFill>
                  <a:schemeClr val="accent1"/>
                </a:solidFill>
              </a:rPr>
              <a:t>Author</a:t>
            </a:r>
            <a:r>
              <a:rPr lang="vi-VN" dirty="0">
                <a:solidFill>
                  <a:schemeClr val="accent1"/>
                </a:solidFill>
              </a:rPr>
              <a:t>: </a:t>
            </a:r>
            <a:r>
              <a:rPr lang="vi-VN" dirty="0">
                <a:solidFill>
                  <a:schemeClr val="tx1"/>
                </a:solidFill>
              </a:rPr>
              <a:t>house’s owner</a:t>
            </a:r>
          </a:p>
          <a:p>
            <a:pPr marL="171450" marR="0" lvl="0" indent="-171450" algn="l" rtl="0">
              <a:spcBef>
                <a:spcPts val="0"/>
              </a:spcBef>
              <a:buSzPct val="70000"/>
              <a:buFont typeface="Arial" charset="0"/>
              <a:buChar char="•"/>
            </a:pPr>
            <a:r>
              <a:rPr lang="vi-VN" b="1" dirty="0">
                <a:solidFill>
                  <a:schemeClr val="accent1"/>
                </a:solidFill>
              </a:rPr>
              <a:t>Post-time</a:t>
            </a:r>
            <a:r>
              <a:rPr lang="vi-VN" dirty="0">
                <a:solidFill>
                  <a:schemeClr val="accent1"/>
                </a:solidFill>
              </a:rPr>
              <a:t>: </a:t>
            </a:r>
            <a:r>
              <a:rPr lang="vi-VN" dirty="0">
                <a:solidFill>
                  <a:schemeClr val="tx1"/>
                </a:solidFill>
              </a:rPr>
              <a:t>posting time</a:t>
            </a:r>
          </a:p>
          <a:p>
            <a:pPr marL="171450" marR="0" lvl="0" indent="-171450" algn="l" rtl="0">
              <a:spcBef>
                <a:spcPts val="0"/>
              </a:spcBef>
              <a:buSzPct val="70000"/>
              <a:buFont typeface="Arial" charset="0"/>
              <a:buChar char="•"/>
            </a:pPr>
            <a:r>
              <a:rPr lang="vi-VN" b="1" dirty="0">
                <a:solidFill>
                  <a:schemeClr val="accent1"/>
                </a:solidFill>
              </a:rPr>
              <a:t>Project</a:t>
            </a:r>
            <a:r>
              <a:rPr lang="vi-VN" dirty="0">
                <a:solidFill>
                  <a:schemeClr val="accent1"/>
                </a:solidFill>
              </a:rPr>
              <a:t>: </a:t>
            </a:r>
            <a:r>
              <a:rPr lang="vi-VN" dirty="0">
                <a:solidFill>
                  <a:schemeClr val="tx1"/>
                </a:solidFill>
              </a:rPr>
              <a:t>name of the apartment</a:t>
            </a:r>
          </a:p>
          <a:p>
            <a:pPr marL="171450" marR="0" lvl="0" indent="-171450" algn="l" rtl="0">
              <a:spcBef>
                <a:spcPts val="0"/>
              </a:spcBef>
              <a:buSzPct val="70000"/>
              <a:buFont typeface="Arial" charset="0"/>
              <a:buChar char="•"/>
            </a:pPr>
            <a:r>
              <a:rPr lang="vi-VN" b="1" dirty="0">
                <a:solidFill>
                  <a:schemeClr val="accent1"/>
                </a:solidFill>
              </a:rPr>
              <a:t>Price</a:t>
            </a:r>
            <a:r>
              <a:rPr lang="vi-VN" dirty="0">
                <a:solidFill>
                  <a:schemeClr val="accent1"/>
                </a:solidFill>
              </a:rPr>
              <a:t>: </a:t>
            </a:r>
            <a:r>
              <a:rPr lang="vi-VN" dirty="0">
                <a:solidFill>
                  <a:schemeClr val="tx1"/>
                </a:solidFill>
              </a:rPr>
              <a:t>price of the house</a:t>
            </a:r>
          </a:p>
          <a:p>
            <a:pPr marL="171450" marR="0" lvl="0" indent="-171450" algn="l" rtl="0">
              <a:spcBef>
                <a:spcPts val="0"/>
              </a:spcBef>
              <a:buSzPct val="70000"/>
              <a:buFont typeface="Arial" charset="0"/>
              <a:buChar char="•"/>
            </a:pPr>
            <a:r>
              <a:rPr lang="vi-VN" b="1" dirty="0">
                <a:solidFill>
                  <a:schemeClr val="accent1"/>
                </a:solidFill>
              </a:rPr>
              <a:t>Transaction-type</a:t>
            </a:r>
            <a:r>
              <a:rPr lang="vi-VN" dirty="0">
                <a:solidFill>
                  <a:schemeClr val="accent1"/>
                </a:solidFill>
              </a:rPr>
              <a:t>: </a:t>
            </a:r>
            <a:r>
              <a:rPr lang="vi-VN" dirty="0">
                <a:solidFill>
                  <a:schemeClr val="tx1"/>
                </a:solidFill>
              </a:rPr>
              <a:t>sale or rent</a:t>
            </a:r>
          </a:p>
          <a:p>
            <a:pPr marL="171450" marR="0" lvl="0" indent="-171450" algn="l" rtl="0">
              <a:spcBef>
                <a:spcPts val="0"/>
              </a:spcBef>
              <a:buSzPct val="70000"/>
              <a:buFont typeface="Arial" charset="0"/>
              <a:buChar char="•"/>
            </a:pPr>
            <a:r>
              <a:rPr lang="vi-VN" b="1" dirty="0">
                <a:solidFill>
                  <a:schemeClr val="accent1"/>
                </a:solidFill>
              </a:rPr>
              <a:t>House-type</a:t>
            </a:r>
            <a:r>
              <a:rPr lang="vi-VN" dirty="0">
                <a:solidFill>
                  <a:schemeClr val="accent1"/>
                </a:solidFill>
              </a:rPr>
              <a:t>: </a:t>
            </a:r>
            <a:r>
              <a:rPr lang="vi-VN" dirty="0">
                <a:solidFill>
                  <a:schemeClr val="tx1"/>
                </a:solidFill>
              </a:rPr>
              <a:t>villa, apartment, townhouse </a:t>
            </a:r>
            <a:r>
              <a:rPr lang="mr-IN" dirty="0">
                <a:solidFill>
                  <a:schemeClr val="tx1"/>
                </a:solidFill>
              </a:rPr>
              <a:t>…</a:t>
            </a:r>
            <a:endParaRPr lang="vi-VN" dirty="0">
              <a:solidFill>
                <a:schemeClr val="tx1"/>
              </a:solidFill>
            </a:endParaRPr>
          </a:p>
          <a:p>
            <a:pPr marL="171450" marR="0" lvl="0" indent="-171450" algn="l" rtl="0">
              <a:spcBef>
                <a:spcPts val="0"/>
              </a:spcBef>
              <a:buSzPct val="70000"/>
              <a:buFont typeface="Arial" charset="0"/>
              <a:buChar char="•"/>
            </a:pPr>
            <a:r>
              <a:rPr lang="vi-VN" b="1" dirty="0">
                <a:solidFill>
                  <a:schemeClr val="accent1"/>
                </a:solidFill>
              </a:rPr>
              <a:t>Description</a:t>
            </a:r>
            <a:r>
              <a:rPr lang="vi-VN" dirty="0">
                <a:solidFill>
                  <a:schemeClr val="accent1"/>
                </a:solidFill>
              </a:rPr>
              <a:t>: </a:t>
            </a:r>
            <a:r>
              <a:rPr lang="vi-VN" dirty="0">
                <a:solidFill>
                  <a:schemeClr val="tx1"/>
                </a:solidFill>
              </a:rPr>
              <a:t>house discription</a:t>
            </a:r>
          </a:p>
          <a:p>
            <a:pPr marL="0" marR="0" lvl="0" indent="0" algn="l" rtl="0">
              <a:spcBef>
                <a:spcPts val="0"/>
              </a:spcBef>
              <a:buSzPct val="25000"/>
              <a:buNone/>
            </a:pPr>
            <a:endParaRPr lang="vi-VN" sz="1800" dirty="0">
              <a:solidFill>
                <a:srgbClr val="3F3F3F"/>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399" y="71625"/>
            <a:ext cx="4287521" cy="251917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8080" y="2924673"/>
            <a:ext cx="4328160" cy="2121577"/>
          </a:xfrm>
          <a:prstGeom prst="rect">
            <a:avLst/>
          </a:prstGeom>
        </p:spPr>
      </p:pic>
    </p:spTree>
    <p:extLst>
      <p:ext uri="{BB962C8B-B14F-4D97-AF65-F5344CB8AC3E}">
        <p14:creationId xmlns:p14="http://schemas.microsoft.com/office/powerpoint/2010/main" val="782154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302" name="Shape 302"/>
          <p:cNvSpPr txBox="1"/>
          <p:nvPr/>
        </p:nvSpPr>
        <p:spPr>
          <a:xfrm>
            <a:off x="1259916" y="3635989"/>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303" name="Shape 303"/>
          <p:cNvSpPr txBox="1"/>
          <p:nvPr/>
        </p:nvSpPr>
        <p:spPr>
          <a:xfrm>
            <a:off x="1259916" y="3956017"/>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2" name="Title 1"/>
          <p:cNvSpPr>
            <a:spLocks noGrp="1"/>
          </p:cNvSpPr>
          <p:nvPr>
            <p:ph type="title"/>
          </p:nvPr>
        </p:nvSpPr>
        <p:spPr>
          <a:xfrm>
            <a:off x="393990" y="71625"/>
            <a:ext cx="8785710" cy="628500"/>
          </a:xfrm>
        </p:spPr>
        <p:txBody>
          <a:bodyPr/>
          <a:lstStyle/>
          <a:p>
            <a:pPr algn="l"/>
            <a:r>
              <a:rPr lang="en-US" sz="2000" dirty="0"/>
              <a:t>Merging Data From Multiple Sources</a:t>
            </a:r>
          </a:p>
        </p:txBody>
      </p:sp>
      <p:sp>
        <p:nvSpPr>
          <p:cNvPr id="6" name="Shape 316"/>
          <p:cNvSpPr txBox="1"/>
          <p:nvPr/>
        </p:nvSpPr>
        <p:spPr>
          <a:xfrm>
            <a:off x="393990" y="700125"/>
            <a:ext cx="8092867" cy="3668349"/>
          </a:xfrm>
          <a:prstGeom prst="rect">
            <a:avLst/>
          </a:prstGeom>
          <a:noFill/>
          <a:ln>
            <a:noFill/>
          </a:ln>
        </p:spPr>
        <p:txBody>
          <a:bodyPr lIns="91425" tIns="45700" rIns="91425" bIns="45700" anchor="t" anchorCtr="0">
            <a:noAutofit/>
          </a:bodyPr>
          <a:lstStyle/>
          <a:p>
            <a:pPr marL="285750" marR="0" lvl="0" indent="-285750" algn="l" rtl="0">
              <a:lnSpc>
                <a:spcPct val="150000"/>
              </a:lnSpc>
              <a:spcBef>
                <a:spcPts val="0"/>
              </a:spcBef>
              <a:buSzPct val="70000"/>
              <a:buFont typeface="Arial" charset="0"/>
              <a:buChar char="•"/>
            </a:pPr>
            <a:r>
              <a:rPr lang="vi-VN" dirty="0">
                <a:solidFill>
                  <a:srgbClr val="3F3F3F"/>
                </a:solidFill>
              </a:rPr>
              <a:t>Every website has its own format. Human can read but system cannot.</a:t>
            </a:r>
          </a:p>
          <a:p>
            <a:pPr marL="285750" marR="0" lvl="0" indent="-285750" algn="l" rtl="0">
              <a:lnSpc>
                <a:spcPct val="150000"/>
              </a:lnSpc>
              <a:spcBef>
                <a:spcPts val="0"/>
              </a:spcBef>
              <a:buSzPct val="70000"/>
              <a:buFont typeface="Arial" charset="0"/>
              <a:buChar char="•"/>
            </a:pPr>
            <a:r>
              <a:rPr lang="vi-VN" dirty="0">
                <a:solidFill>
                  <a:srgbClr val="3F3F3F"/>
                </a:solidFill>
              </a:rPr>
              <a:t>Ex:  Ho Chi Minh (muabannhadat.vn) vs HCM(alonhadat.vn) vs TP Ho C</a:t>
            </a:r>
            <a:r>
              <a:rPr lang="en-US" dirty="0">
                <a:solidFill>
                  <a:srgbClr val="3F3F3F"/>
                </a:solidFill>
              </a:rPr>
              <a:t>h</a:t>
            </a:r>
            <a:r>
              <a:rPr lang="vi-VN" dirty="0">
                <a:solidFill>
                  <a:srgbClr val="3F3F3F"/>
                </a:solidFill>
              </a:rPr>
              <a:t>i Minh(batdongsan.com.vn</a:t>
            </a:r>
          </a:p>
          <a:p>
            <a:pPr marL="285750" marR="0" lvl="0" indent="-285750" algn="l" rtl="0">
              <a:lnSpc>
                <a:spcPct val="150000"/>
              </a:lnSpc>
              <a:spcBef>
                <a:spcPts val="0"/>
              </a:spcBef>
              <a:buSzPct val="70000"/>
              <a:buFont typeface="Arial" charset="0"/>
              <a:buChar char="•"/>
            </a:pPr>
            <a:endParaRPr lang="vi-VN" dirty="0">
              <a:solidFill>
                <a:srgbClr val="3F3F3F"/>
              </a:solidFill>
            </a:endParaRPr>
          </a:p>
          <a:p>
            <a:pPr marR="0" lvl="0" rtl="0">
              <a:lnSpc>
                <a:spcPct val="150000"/>
              </a:lnSpc>
              <a:spcBef>
                <a:spcPts val="0"/>
              </a:spcBef>
              <a:buSzPct val="70000"/>
            </a:pPr>
            <a:r>
              <a:rPr lang="vi-VN" sz="1800" b="1" dirty="0">
                <a:solidFill>
                  <a:schemeClr val="accent5">
                    <a:lumMod val="75000"/>
                  </a:schemeClr>
                </a:solidFill>
              </a:rPr>
              <a:t>Merging Data:</a:t>
            </a:r>
          </a:p>
          <a:p>
            <a:pPr marL="285750" marR="0" lvl="0" indent="-285750" algn="l" rtl="0">
              <a:lnSpc>
                <a:spcPct val="150000"/>
              </a:lnSpc>
              <a:spcBef>
                <a:spcPts val="0"/>
              </a:spcBef>
              <a:buSzPct val="70000"/>
              <a:buFont typeface="Arial" charset="0"/>
              <a:buChar char="•"/>
            </a:pPr>
            <a:endParaRPr lang="vi-VN" dirty="0">
              <a:solidFill>
                <a:srgbClr val="3F3F3F"/>
              </a:solidFill>
            </a:endParaRPr>
          </a:p>
          <a:p>
            <a:pPr marL="0" marR="0" lvl="0" indent="0" algn="l" rtl="0">
              <a:spcBef>
                <a:spcPts val="0"/>
              </a:spcBef>
              <a:buSzPct val="25000"/>
              <a:buNone/>
            </a:pPr>
            <a:endParaRPr lang="vi-VN" sz="1800" dirty="0">
              <a:solidFill>
                <a:srgbClr val="3F3F3F"/>
              </a:solidFill>
            </a:endParaRPr>
          </a:p>
        </p:txBody>
      </p:sp>
      <p:grpSp>
        <p:nvGrpSpPr>
          <p:cNvPr id="8" name="Group 7"/>
          <p:cNvGrpSpPr/>
          <p:nvPr/>
        </p:nvGrpSpPr>
        <p:grpSpPr>
          <a:xfrm>
            <a:off x="2056420" y="2508218"/>
            <a:ext cx="4162426" cy="1447799"/>
            <a:chOff x="0" y="0"/>
            <a:chExt cx="4848225" cy="1495425"/>
          </a:xfrm>
        </p:grpSpPr>
        <p:sp>
          <p:nvSpPr>
            <p:cNvPr id="10" name="Text Box 2"/>
            <p:cNvSpPr txBox="1">
              <a:spLocks noChangeArrowheads="1"/>
            </p:cNvSpPr>
            <p:nvPr/>
          </p:nvSpPr>
          <p:spPr bwMode="auto">
            <a:xfrm>
              <a:off x="0" y="0"/>
              <a:ext cx="1428750" cy="276225"/>
            </a:xfrm>
            <a:prstGeom prst="rect">
              <a:avLst/>
            </a:prstGeom>
            <a:noFill/>
            <a:ln w="9525">
              <a:noFill/>
              <a:miter lim="800000"/>
              <a:headEnd/>
              <a:tailEnd/>
            </a:ln>
          </p:spPr>
          <p:txBody>
            <a:bodyPr rot="0" vert="horz" wrap="square" lIns="91440" tIns="45720" rIns="91440" bIns="45720" anchor="t" anchorCtr="0">
              <a:noAutofit/>
            </a:bodyPr>
            <a:lstStyle/>
            <a:p>
              <a:pPr marL="0" marR="0" algn="r">
                <a:spcBef>
                  <a:spcPts val="0"/>
                </a:spcBef>
                <a:spcAft>
                  <a:spcPts val="0"/>
                </a:spcAft>
              </a:pPr>
              <a:r>
                <a:rPr lang="en-GB" sz="1200" dirty="0">
                  <a:effectLst/>
                  <a:latin typeface="Calibri" charset="0"/>
                  <a:ea typeface="Calibri" charset="0"/>
                  <a:cs typeface="Times New Roman" charset="0"/>
                </a:rPr>
                <a:t>Hotel, Restaurant</a:t>
              </a:r>
            </a:p>
          </p:txBody>
        </p:sp>
        <p:sp>
          <p:nvSpPr>
            <p:cNvPr id="11" name="Text Box 2"/>
            <p:cNvSpPr txBox="1">
              <a:spLocks noChangeArrowheads="1"/>
            </p:cNvSpPr>
            <p:nvPr/>
          </p:nvSpPr>
          <p:spPr bwMode="auto">
            <a:xfrm>
              <a:off x="0" y="600075"/>
              <a:ext cx="1428750" cy="276225"/>
            </a:xfrm>
            <a:prstGeom prst="rect">
              <a:avLst/>
            </a:prstGeom>
            <a:noFill/>
            <a:ln w="9525">
              <a:noFill/>
              <a:miter lim="800000"/>
              <a:headEnd/>
              <a:tailEnd/>
            </a:ln>
          </p:spPr>
          <p:txBody>
            <a:bodyPr rot="0" vert="horz" wrap="square" lIns="91440" tIns="45720" rIns="91440" bIns="45720" anchor="t" anchorCtr="0">
              <a:noAutofit/>
            </a:bodyPr>
            <a:lstStyle/>
            <a:p>
              <a:pPr marL="0" marR="0" algn="r">
                <a:spcBef>
                  <a:spcPts val="0"/>
                </a:spcBef>
                <a:spcAft>
                  <a:spcPts val="0"/>
                </a:spcAft>
              </a:pPr>
              <a:r>
                <a:rPr lang="en-GB" sz="1200">
                  <a:effectLst/>
                  <a:latin typeface="Calibri" charset="0"/>
                  <a:ea typeface="Calibri" charset="0"/>
                  <a:cs typeface="Times New Roman" charset="0"/>
                </a:rPr>
                <a:t>Hotel, Motel</a:t>
              </a:r>
            </a:p>
          </p:txBody>
        </p:sp>
        <p:sp>
          <p:nvSpPr>
            <p:cNvPr id="12" name="Text Box 2"/>
            <p:cNvSpPr txBox="1">
              <a:spLocks noChangeArrowheads="1"/>
            </p:cNvSpPr>
            <p:nvPr/>
          </p:nvSpPr>
          <p:spPr bwMode="auto">
            <a:xfrm>
              <a:off x="0" y="1219200"/>
              <a:ext cx="1428750" cy="276225"/>
            </a:xfrm>
            <a:prstGeom prst="rect">
              <a:avLst/>
            </a:prstGeom>
            <a:noFill/>
            <a:ln w="9525">
              <a:noFill/>
              <a:miter lim="800000"/>
              <a:headEnd/>
              <a:tailEnd/>
            </a:ln>
          </p:spPr>
          <p:txBody>
            <a:bodyPr rot="0" vert="horz" wrap="square" lIns="91440" tIns="45720" rIns="91440" bIns="45720" anchor="t" anchorCtr="0">
              <a:noAutofit/>
            </a:bodyPr>
            <a:lstStyle/>
            <a:p>
              <a:pPr marL="0" marR="0" algn="r">
                <a:spcBef>
                  <a:spcPts val="0"/>
                </a:spcBef>
                <a:spcAft>
                  <a:spcPts val="0"/>
                </a:spcAft>
              </a:pPr>
              <a:r>
                <a:rPr lang="en-GB" sz="1200">
                  <a:effectLst/>
                  <a:latin typeface="Calibri" charset="0"/>
                  <a:ea typeface="Calibri" charset="0"/>
                  <a:cs typeface="Times New Roman" charset="0"/>
                </a:rPr>
                <a:t>Hotel</a:t>
              </a:r>
            </a:p>
          </p:txBody>
        </p:sp>
        <p:sp>
          <p:nvSpPr>
            <p:cNvPr id="13" name="Text Box 2"/>
            <p:cNvSpPr txBox="1">
              <a:spLocks noChangeArrowheads="1"/>
            </p:cNvSpPr>
            <p:nvPr/>
          </p:nvSpPr>
          <p:spPr bwMode="auto">
            <a:xfrm>
              <a:off x="3181350" y="600075"/>
              <a:ext cx="1666875" cy="276225"/>
            </a:xfrm>
            <a:prstGeom prst="rect">
              <a:avLst/>
            </a:prstGeom>
            <a:noFill/>
            <a:ln w="9525">
              <a:noFill/>
              <a:miter lim="800000"/>
              <a:headEnd/>
              <a:tailEnd/>
            </a:ln>
          </p:spPr>
          <p:txBody>
            <a:bodyPr rot="0" vert="horz" wrap="square" lIns="91440" tIns="45720" rIns="91440" bIns="45720" anchor="t" anchorCtr="0">
              <a:noAutofit/>
            </a:bodyPr>
            <a:lstStyle/>
            <a:p>
              <a:pPr marL="0" marR="0">
                <a:spcBef>
                  <a:spcPts val="0"/>
                </a:spcBef>
                <a:spcAft>
                  <a:spcPts val="0"/>
                </a:spcAft>
              </a:pPr>
              <a:r>
                <a:rPr lang="en-GB" sz="1200">
                  <a:effectLst/>
                  <a:latin typeface="Calibri" charset="0"/>
                  <a:ea typeface="Calibri" charset="0"/>
                  <a:cs typeface="Times New Roman" charset="0"/>
                </a:rPr>
                <a:t>Hotel, Restaurant, Motel</a:t>
              </a:r>
            </a:p>
          </p:txBody>
        </p:sp>
        <p:cxnSp>
          <p:nvCxnSpPr>
            <p:cNvPr id="14" name="Straight Connector 13"/>
            <p:cNvCxnSpPr/>
            <p:nvPr/>
          </p:nvCxnSpPr>
          <p:spPr>
            <a:xfrm>
              <a:off x="1352550" y="171450"/>
              <a:ext cx="895350" cy="581025"/>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a:off x="1352550" y="752475"/>
              <a:ext cx="895350" cy="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p:cNvCxnSpPr/>
            <p:nvPr/>
          </p:nvCxnSpPr>
          <p:spPr>
            <a:xfrm flipV="1">
              <a:off x="1352550" y="752475"/>
              <a:ext cx="895350" cy="638175"/>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a:off x="2247900" y="752475"/>
              <a:ext cx="10096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902709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302" name="Shape 302"/>
          <p:cNvSpPr txBox="1"/>
          <p:nvPr/>
        </p:nvSpPr>
        <p:spPr>
          <a:xfrm>
            <a:off x="1259916" y="3635989"/>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303" name="Shape 303"/>
          <p:cNvSpPr txBox="1"/>
          <p:nvPr/>
        </p:nvSpPr>
        <p:spPr>
          <a:xfrm>
            <a:off x="1259916" y="3956017"/>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2" name="Title 1"/>
          <p:cNvSpPr>
            <a:spLocks noGrp="1"/>
          </p:cNvSpPr>
          <p:nvPr>
            <p:ph type="title"/>
          </p:nvPr>
        </p:nvSpPr>
        <p:spPr>
          <a:xfrm>
            <a:off x="393990" y="71625"/>
            <a:ext cx="8785710" cy="628500"/>
          </a:xfrm>
        </p:spPr>
        <p:txBody>
          <a:bodyPr/>
          <a:lstStyle/>
          <a:p>
            <a:pPr algn="l"/>
            <a:r>
              <a:rPr lang="en-US" sz="2000" dirty="0"/>
              <a:t>Data Grouping</a:t>
            </a:r>
          </a:p>
        </p:txBody>
      </p:sp>
      <p:sp>
        <p:nvSpPr>
          <p:cNvPr id="6" name="Shape 316"/>
          <p:cNvSpPr txBox="1"/>
          <p:nvPr/>
        </p:nvSpPr>
        <p:spPr>
          <a:xfrm>
            <a:off x="393990" y="700125"/>
            <a:ext cx="8092867" cy="366834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vi-VN" sz="1800" dirty="0">
                <a:solidFill>
                  <a:srgbClr val="3F3F3F"/>
                </a:solidFill>
              </a:rPr>
              <a:t>Before data cleaning, divide dataset into smaller groups (similar location and house type)</a:t>
            </a:r>
          </a:p>
          <a:p>
            <a:pPr marL="0" marR="0" lvl="0" indent="0" algn="l" rtl="0">
              <a:spcBef>
                <a:spcPts val="0"/>
              </a:spcBef>
              <a:buSzPct val="25000"/>
              <a:buNone/>
            </a:pPr>
            <a:endParaRPr lang="vi-VN" sz="1800" dirty="0">
              <a:solidFill>
                <a:srgbClr val="3F3F3F"/>
              </a:solidFill>
            </a:endParaRPr>
          </a:p>
          <a:p>
            <a:pPr marL="0" marR="0" lvl="0" indent="0" algn="l" rtl="0">
              <a:spcBef>
                <a:spcPts val="0"/>
              </a:spcBef>
              <a:buSzPct val="25000"/>
              <a:buNone/>
            </a:pPr>
            <a:r>
              <a:rPr lang="vi-VN" sz="2000" b="1" dirty="0">
                <a:solidFill>
                  <a:schemeClr val="accent5">
                    <a:lumMod val="75000"/>
                  </a:schemeClr>
                </a:solidFill>
              </a:rPr>
              <a:t>Reasons: </a:t>
            </a:r>
          </a:p>
          <a:p>
            <a:pPr marL="342900" marR="0" lvl="0" indent="-342900" algn="l" rtl="0">
              <a:spcBef>
                <a:spcPts val="0"/>
              </a:spcBef>
              <a:buSzPct val="70000"/>
              <a:buFont typeface="Wingdings" charset="2"/>
              <a:buChar char="Ø"/>
            </a:pPr>
            <a:r>
              <a:rPr lang="vi-VN" sz="1800" dirty="0">
                <a:solidFill>
                  <a:schemeClr val="tx1"/>
                </a:solidFill>
              </a:rPr>
              <a:t>Reduce number of comparisons between real estate listings</a:t>
            </a:r>
          </a:p>
          <a:p>
            <a:pPr marL="342900" marR="0" lvl="0" indent="-342900" algn="l" rtl="0">
              <a:spcBef>
                <a:spcPts val="0"/>
              </a:spcBef>
              <a:buSzPct val="70000"/>
              <a:buFont typeface="Wingdings" charset="2"/>
              <a:buChar char="Ø"/>
            </a:pPr>
            <a:r>
              <a:rPr lang="vi-VN" sz="1800" dirty="0">
                <a:solidFill>
                  <a:schemeClr val="tx1"/>
                </a:solidFill>
              </a:rPr>
              <a:t>Increase accuracy of duplicated listings removal</a:t>
            </a:r>
          </a:p>
          <a:p>
            <a:pPr marL="342900" marR="0" lvl="0" indent="-342900" algn="l" rtl="0">
              <a:spcBef>
                <a:spcPts val="0"/>
              </a:spcBef>
              <a:buSzPct val="70000"/>
              <a:buFont typeface="Wingdings" charset="2"/>
              <a:buChar char="Ø"/>
            </a:pPr>
            <a:r>
              <a:rPr lang="vi-VN" sz="1800" dirty="0">
                <a:solidFill>
                  <a:schemeClr val="tx1"/>
                </a:solidFill>
              </a:rPr>
              <a:t>Increase accuracy of removing listings with unreasonable price</a:t>
            </a:r>
          </a:p>
          <a:p>
            <a:pPr marR="0" lvl="0" algn="l" rtl="0">
              <a:spcBef>
                <a:spcPts val="0"/>
              </a:spcBef>
              <a:buSzPct val="70000"/>
            </a:pPr>
            <a:endParaRPr lang="vi-VN" sz="1800" dirty="0">
              <a:solidFill>
                <a:schemeClr val="tx1"/>
              </a:solidFill>
            </a:endParaRPr>
          </a:p>
        </p:txBody>
      </p:sp>
    </p:spTree>
    <p:extLst>
      <p:ext uri="{BB962C8B-B14F-4D97-AF65-F5344CB8AC3E}">
        <p14:creationId xmlns:p14="http://schemas.microsoft.com/office/powerpoint/2010/main" val="851728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302" name="Shape 302"/>
          <p:cNvSpPr txBox="1"/>
          <p:nvPr/>
        </p:nvSpPr>
        <p:spPr>
          <a:xfrm>
            <a:off x="1259916" y="3635989"/>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303" name="Shape 303"/>
          <p:cNvSpPr txBox="1"/>
          <p:nvPr/>
        </p:nvSpPr>
        <p:spPr>
          <a:xfrm>
            <a:off x="1259916" y="3956017"/>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2" name="Title 1"/>
          <p:cNvSpPr>
            <a:spLocks noGrp="1"/>
          </p:cNvSpPr>
          <p:nvPr>
            <p:ph type="title"/>
          </p:nvPr>
        </p:nvSpPr>
        <p:spPr>
          <a:xfrm>
            <a:off x="393990" y="71625"/>
            <a:ext cx="8785710" cy="628500"/>
          </a:xfrm>
        </p:spPr>
        <p:txBody>
          <a:bodyPr/>
          <a:lstStyle/>
          <a:p>
            <a:pPr algn="l"/>
            <a:r>
              <a:rPr lang="en-US" sz="2000" dirty="0"/>
              <a:t>Data Grouping</a:t>
            </a:r>
          </a:p>
        </p:txBody>
      </p:sp>
      <p:sp>
        <p:nvSpPr>
          <p:cNvPr id="6" name="Shape 316"/>
          <p:cNvSpPr txBox="1"/>
          <p:nvPr/>
        </p:nvSpPr>
        <p:spPr>
          <a:xfrm>
            <a:off x="393990" y="770242"/>
            <a:ext cx="8092867" cy="366834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vi-VN" sz="1800" dirty="0">
              <a:solidFill>
                <a:srgbClr val="3F3F3F"/>
              </a:solidFill>
            </a:endParaRPr>
          </a:p>
        </p:txBody>
      </p:sp>
      <p:grpSp>
        <p:nvGrpSpPr>
          <p:cNvPr id="36" name="Canvas 289"/>
          <p:cNvGrpSpPr/>
          <p:nvPr/>
        </p:nvGrpSpPr>
        <p:grpSpPr>
          <a:xfrm>
            <a:off x="393990" y="219920"/>
            <a:ext cx="6423499" cy="5046561"/>
            <a:chOff x="0" y="0"/>
            <a:chExt cx="5781675" cy="5240020"/>
          </a:xfrm>
        </p:grpSpPr>
        <p:sp>
          <p:nvSpPr>
            <p:cNvPr id="37" name="Rectangle 36"/>
            <p:cNvSpPr/>
            <p:nvPr/>
          </p:nvSpPr>
          <p:spPr>
            <a:xfrm>
              <a:off x="0" y="0"/>
              <a:ext cx="5727700" cy="5240020"/>
            </a:xfrm>
            <a:prstGeom prst="rect">
              <a:avLst/>
            </a:prstGeom>
          </p:spPr>
        </p:sp>
        <p:sp>
          <p:nvSpPr>
            <p:cNvPr id="38" name="Oval 37"/>
            <p:cNvSpPr/>
            <p:nvPr/>
          </p:nvSpPr>
          <p:spPr>
            <a:xfrm>
              <a:off x="3571875" y="409575"/>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GB" sz="1200">
                  <a:effectLst/>
                  <a:ea typeface="Calibri" charset="0"/>
                  <a:cs typeface="Times New Roman" charset="0"/>
                </a:rPr>
                <a:t>Rootz</a:t>
              </a:r>
            </a:p>
          </p:txBody>
        </p:sp>
        <p:sp>
          <p:nvSpPr>
            <p:cNvPr id="39" name="Text Box 263"/>
            <p:cNvSpPr txBox="1"/>
            <p:nvPr/>
          </p:nvSpPr>
          <p:spPr>
            <a:xfrm>
              <a:off x="3400425" y="200025"/>
              <a:ext cx="600075" cy="2667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GB" sz="1200" b="1">
                  <a:effectLst/>
                  <a:latin typeface="Calibri" charset="0"/>
                  <a:ea typeface="Calibri" charset="0"/>
                  <a:cs typeface="Times New Roman" charset="0"/>
                </a:rPr>
                <a:t>Root</a:t>
              </a:r>
              <a:endParaRPr lang="en-GB" sz="1200">
                <a:effectLst/>
                <a:latin typeface="Calibri" charset="0"/>
                <a:ea typeface="Calibri" charset="0"/>
                <a:cs typeface="Times New Roman" charset="0"/>
              </a:endParaRPr>
            </a:p>
          </p:txBody>
        </p:sp>
        <p:sp>
          <p:nvSpPr>
            <p:cNvPr id="40" name="Text Box 264"/>
            <p:cNvSpPr txBox="1"/>
            <p:nvPr/>
          </p:nvSpPr>
          <p:spPr>
            <a:xfrm>
              <a:off x="2190750" y="1085850"/>
              <a:ext cx="1019175" cy="40005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GB" sz="1200" b="1">
                  <a:effectLst/>
                  <a:latin typeface="Calibri" charset="0"/>
                  <a:ea typeface="Calibri" charset="0"/>
                  <a:cs typeface="Calibri" charset="0"/>
                </a:rPr>
                <a:t>For sale</a:t>
              </a:r>
              <a:endParaRPr lang="en-GB" sz="1200">
                <a:effectLst/>
                <a:latin typeface="Calibri" charset="0"/>
                <a:ea typeface="Calibri" charset="0"/>
                <a:cs typeface="Times New Roman" charset="0"/>
              </a:endParaRPr>
            </a:p>
          </p:txBody>
        </p:sp>
        <p:sp>
          <p:nvSpPr>
            <p:cNvPr id="41" name="Text Box 226"/>
            <p:cNvSpPr txBox="1"/>
            <p:nvPr/>
          </p:nvSpPr>
          <p:spPr>
            <a:xfrm>
              <a:off x="4309088" y="1085850"/>
              <a:ext cx="1019175" cy="40005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50000"/>
                </a:lnSpc>
                <a:spcBef>
                  <a:spcPts val="0"/>
                </a:spcBef>
                <a:spcAft>
                  <a:spcPts val="800"/>
                </a:spcAft>
              </a:pPr>
              <a:r>
                <a:rPr lang="en-US" sz="1100" b="1">
                  <a:effectLst/>
                  <a:latin typeface="Calibri" charset="0"/>
                  <a:ea typeface="Calibri" charset="0"/>
                  <a:cs typeface="Calibri" charset="0"/>
                </a:rPr>
                <a:t>For rent</a:t>
              </a:r>
              <a:endParaRPr lang="en-GB" sz="1200">
                <a:effectLst/>
                <a:latin typeface="Times New Roman" charset="0"/>
                <a:ea typeface="Times New Roman" charset="0"/>
              </a:endParaRPr>
            </a:p>
          </p:txBody>
        </p:sp>
        <p:cxnSp>
          <p:nvCxnSpPr>
            <p:cNvPr id="42" name="Straight Connector 41"/>
            <p:cNvCxnSpPr/>
            <p:nvPr/>
          </p:nvCxnSpPr>
          <p:spPr>
            <a:xfrm flipH="1">
              <a:off x="2700338" y="561975"/>
              <a:ext cx="947737" cy="523875"/>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p:cNvCxnSpPr/>
            <p:nvPr/>
          </p:nvCxnSpPr>
          <p:spPr>
            <a:xfrm>
              <a:off x="3648075" y="561975"/>
              <a:ext cx="1170601" cy="523875"/>
            </a:xfrm>
            <a:prstGeom prst="line">
              <a:avLst/>
            </a:prstGeom>
          </p:spPr>
          <p:style>
            <a:lnRef idx="1">
              <a:schemeClr val="dk1"/>
            </a:lnRef>
            <a:fillRef idx="0">
              <a:schemeClr val="dk1"/>
            </a:fillRef>
            <a:effectRef idx="0">
              <a:schemeClr val="dk1"/>
            </a:effectRef>
            <a:fontRef idx="minor">
              <a:schemeClr val="tx1"/>
            </a:fontRef>
          </p:style>
        </p:cxnSp>
        <p:sp>
          <p:nvSpPr>
            <p:cNvPr id="44" name="Text Box 226"/>
            <p:cNvSpPr txBox="1"/>
            <p:nvPr/>
          </p:nvSpPr>
          <p:spPr>
            <a:xfrm>
              <a:off x="4867275" y="1941150"/>
              <a:ext cx="914400" cy="29625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50000"/>
                </a:lnSpc>
                <a:spcBef>
                  <a:spcPts val="0"/>
                </a:spcBef>
                <a:spcAft>
                  <a:spcPts val="800"/>
                </a:spcAft>
              </a:pPr>
              <a:r>
                <a:rPr lang="en-US" sz="1100">
                  <a:effectLst/>
                  <a:latin typeface="Times New Roman" charset="0"/>
                  <a:ea typeface="Calibri" charset="0"/>
                </a:rPr>
                <a:t>…</a:t>
              </a:r>
              <a:endParaRPr lang="en-GB" sz="1200">
                <a:effectLst/>
                <a:latin typeface="Times New Roman" charset="0"/>
                <a:ea typeface="Times New Roman" charset="0"/>
              </a:endParaRPr>
            </a:p>
          </p:txBody>
        </p:sp>
        <p:sp>
          <p:nvSpPr>
            <p:cNvPr id="45" name="Text Box 226"/>
            <p:cNvSpPr txBox="1"/>
            <p:nvPr/>
          </p:nvSpPr>
          <p:spPr>
            <a:xfrm>
              <a:off x="2809875" y="1951015"/>
              <a:ext cx="914400" cy="29591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50000"/>
                </a:lnSpc>
                <a:spcBef>
                  <a:spcPts val="0"/>
                </a:spcBef>
                <a:spcAft>
                  <a:spcPts val="800"/>
                </a:spcAft>
              </a:pPr>
              <a:r>
                <a:rPr lang="en-US" sz="1100">
                  <a:effectLst/>
                  <a:latin typeface="Times New Roman" charset="0"/>
                  <a:ea typeface="Calibri" charset="0"/>
                </a:rPr>
                <a:t>…</a:t>
              </a:r>
              <a:endParaRPr lang="en-GB" sz="1200">
                <a:effectLst/>
                <a:latin typeface="Times New Roman" charset="0"/>
                <a:ea typeface="Times New Roman" charset="0"/>
              </a:endParaRPr>
            </a:p>
          </p:txBody>
        </p:sp>
        <p:sp>
          <p:nvSpPr>
            <p:cNvPr id="46" name="Text Box 226"/>
            <p:cNvSpPr txBox="1"/>
            <p:nvPr/>
          </p:nvSpPr>
          <p:spPr>
            <a:xfrm>
              <a:off x="1672126" y="1950040"/>
              <a:ext cx="1084875" cy="29591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50000"/>
                </a:lnSpc>
                <a:spcBef>
                  <a:spcPts val="0"/>
                </a:spcBef>
                <a:spcAft>
                  <a:spcPts val="800"/>
                </a:spcAft>
              </a:pPr>
              <a:r>
                <a:rPr lang="en-US" sz="1100" b="1">
                  <a:effectLst/>
                  <a:latin typeface="Calibri" charset="0"/>
                  <a:ea typeface="Calibri" charset="0"/>
                  <a:cs typeface="Calibri" charset="0"/>
                </a:rPr>
                <a:t>Ho Chi Minh</a:t>
              </a:r>
              <a:endParaRPr lang="en-GB" sz="1200">
                <a:effectLst/>
                <a:latin typeface="Times New Roman" charset="0"/>
                <a:ea typeface="Times New Roman" charset="0"/>
              </a:endParaRPr>
            </a:p>
          </p:txBody>
        </p:sp>
        <p:cxnSp>
          <p:nvCxnSpPr>
            <p:cNvPr id="47" name="Straight Connector 46"/>
            <p:cNvCxnSpPr/>
            <p:nvPr/>
          </p:nvCxnSpPr>
          <p:spPr>
            <a:xfrm flipH="1">
              <a:off x="2223135" y="1454615"/>
              <a:ext cx="485774" cy="464140"/>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p:cNvCxnSpPr/>
            <p:nvPr/>
          </p:nvCxnSpPr>
          <p:spPr>
            <a:xfrm>
              <a:off x="2700338" y="1485900"/>
              <a:ext cx="566737" cy="465115"/>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p:cNvCxnSpPr/>
            <p:nvPr/>
          </p:nvCxnSpPr>
          <p:spPr>
            <a:xfrm>
              <a:off x="4818676" y="1485900"/>
              <a:ext cx="505799" cy="455250"/>
            </a:xfrm>
            <a:prstGeom prst="line">
              <a:avLst/>
            </a:prstGeom>
          </p:spPr>
          <p:style>
            <a:lnRef idx="1">
              <a:schemeClr val="dk1"/>
            </a:lnRef>
            <a:fillRef idx="0">
              <a:schemeClr val="dk1"/>
            </a:fillRef>
            <a:effectRef idx="0">
              <a:schemeClr val="dk1"/>
            </a:effectRef>
            <a:fontRef idx="minor">
              <a:schemeClr val="tx1"/>
            </a:fontRef>
          </p:style>
        </p:cxnSp>
        <p:sp>
          <p:nvSpPr>
            <p:cNvPr id="50" name="Text Box 274"/>
            <p:cNvSpPr txBox="1"/>
            <p:nvPr/>
          </p:nvSpPr>
          <p:spPr>
            <a:xfrm>
              <a:off x="171449" y="1209675"/>
              <a:ext cx="1247775" cy="2762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GB" sz="1200" b="1" u="sng">
                  <a:effectLst/>
                  <a:latin typeface="Calibri" charset="0"/>
                  <a:ea typeface="Calibri" charset="0"/>
                  <a:cs typeface="Times New Roman" charset="0"/>
                </a:rPr>
                <a:t>Transaction type</a:t>
              </a:r>
              <a:endParaRPr lang="en-GB" sz="1200">
                <a:effectLst/>
                <a:latin typeface="Calibri" charset="0"/>
                <a:ea typeface="Calibri" charset="0"/>
                <a:cs typeface="Times New Roman" charset="0"/>
              </a:endParaRPr>
            </a:p>
          </p:txBody>
        </p:sp>
        <p:sp>
          <p:nvSpPr>
            <p:cNvPr id="51" name="Text Box 235"/>
            <p:cNvSpPr txBox="1"/>
            <p:nvPr/>
          </p:nvSpPr>
          <p:spPr>
            <a:xfrm>
              <a:off x="171449" y="1970700"/>
              <a:ext cx="734400" cy="2762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just">
                <a:lnSpc>
                  <a:spcPct val="150000"/>
                </a:lnSpc>
                <a:spcBef>
                  <a:spcPts val="0"/>
                </a:spcBef>
                <a:spcAft>
                  <a:spcPts val="800"/>
                </a:spcAft>
              </a:pPr>
              <a:r>
                <a:rPr lang="en-US" sz="1100" b="1" u="sng">
                  <a:effectLst/>
                  <a:latin typeface="Calibri" charset="0"/>
                  <a:ea typeface="Calibri" charset="0"/>
                </a:rPr>
                <a:t>Province</a:t>
              </a:r>
              <a:endParaRPr lang="en-GB" sz="1200">
                <a:effectLst/>
                <a:latin typeface="Times New Roman" charset="0"/>
                <a:ea typeface="Times New Roman" charset="0"/>
              </a:endParaRPr>
            </a:p>
          </p:txBody>
        </p:sp>
        <p:sp>
          <p:nvSpPr>
            <p:cNvPr id="52" name="Text Box 226"/>
            <p:cNvSpPr txBox="1"/>
            <p:nvPr/>
          </p:nvSpPr>
          <p:spPr>
            <a:xfrm>
              <a:off x="2257424" y="2815250"/>
              <a:ext cx="1285875" cy="29591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50000"/>
                </a:lnSpc>
                <a:spcBef>
                  <a:spcPts val="0"/>
                </a:spcBef>
                <a:spcAft>
                  <a:spcPts val="800"/>
                </a:spcAft>
              </a:pPr>
              <a:r>
                <a:rPr lang="en-US" sz="1100" b="1">
                  <a:effectLst/>
                  <a:latin typeface="Calibri" charset="0"/>
                  <a:ea typeface="Calibri" charset="0"/>
                  <a:cs typeface="Calibri" charset="0"/>
                </a:rPr>
                <a:t>Binh Thanh</a:t>
              </a:r>
              <a:endParaRPr lang="en-GB" sz="1200">
                <a:effectLst/>
                <a:latin typeface="Times New Roman" charset="0"/>
                <a:ea typeface="Times New Roman" charset="0"/>
              </a:endParaRPr>
            </a:p>
          </p:txBody>
        </p:sp>
        <p:sp>
          <p:nvSpPr>
            <p:cNvPr id="53" name="Text Box 226"/>
            <p:cNvSpPr txBox="1"/>
            <p:nvPr/>
          </p:nvSpPr>
          <p:spPr>
            <a:xfrm>
              <a:off x="1106170" y="2815250"/>
              <a:ext cx="1084580" cy="29591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50000"/>
                </a:lnSpc>
                <a:spcBef>
                  <a:spcPts val="0"/>
                </a:spcBef>
                <a:spcAft>
                  <a:spcPts val="800"/>
                </a:spcAft>
              </a:pPr>
              <a:r>
                <a:rPr lang="en-US" sz="1100" b="1">
                  <a:effectLst/>
                  <a:latin typeface="Calibri" charset="0"/>
                  <a:ea typeface="Calibri" charset="0"/>
                  <a:cs typeface="Calibri" charset="0"/>
                </a:rPr>
                <a:t>…</a:t>
              </a:r>
              <a:endParaRPr lang="en-GB" sz="1200">
                <a:effectLst/>
                <a:latin typeface="Times New Roman" charset="0"/>
                <a:ea typeface="Times New Roman" charset="0"/>
              </a:endParaRPr>
            </a:p>
          </p:txBody>
        </p:sp>
        <p:cxnSp>
          <p:nvCxnSpPr>
            <p:cNvPr id="54" name="Straight Connector 53"/>
            <p:cNvCxnSpPr/>
            <p:nvPr/>
          </p:nvCxnSpPr>
          <p:spPr>
            <a:xfrm flipH="1">
              <a:off x="1648460" y="2245950"/>
              <a:ext cx="566104" cy="569300"/>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Connector 54"/>
            <p:cNvCxnSpPr/>
            <p:nvPr/>
          </p:nvCxnSpPr>
          <p:spPr>
            <a:xfrm>
              <a:off x="2214564" y="2245950"/>
              <a:ext cx="685798" cy="569300"/>
            </a:xfrm>
            <a:prstGeom prst="line">
              <a:avLst/>
            </a:prstGeom>
          </p:spPr>
          <p:style>
            <a:lnRef idx="1">
              <a:schemeClr val="dk1"/>
            </a:lnRef>
            <a:fillRef idx="0">
              <a:schemeClr val="dk1"/>
            </a:fillRef>
            <a:effectRef idx="0">
              <a:schemeClr val="dk1"/>
            </a:effectRef>
            <a:fontRef idx="minor">
              <a:schemeClr val="tx1"/>
            </a:fontRef>
          </p:style>
        </p:cxnSp>
        <p:sp>
          <p:nvSpPr>
            <p:cNvPr id="56" name="Text Box 235"/>
            <p:cNvSpPr txBox="1"/>
            <p:nvPr/>
          </p:nvSpPr>
          <p:spPr>
            <a:xfrm>
              <a:off x="180000" y="2799375"/>
              <a:ext cx="734060" cy="2762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just">
                <a:lnSpc>
                  <a:spcPct val="150000"/>
                </a:lnSpc>
                <a:spcBef>
                  <a:spcPts val="0"/>
                </a:spcBef>
                <a:spcAft>
                  <a:spcPts val="800"/>
                </a:spcAft>
              </a:pPr>
              <a:r>
                <a:rPr lang="en-US" sz="1100" b="1" u="sng">
                  <a:effectLst/>
                  <a:latin typeface="Calibri" charset="0"/>
                  <a:ea typeface="Calibri" charset="0"/>
                </a:rPr>
                <a:t>County</a:t>
              </a:r>
              <a:endParaRPr lang="en-GB" sz="1200">
                <a:effectLst/>
                <a:latin typeface="Times New Roman" charset="0"/>
                <a:ea typeface="Times New Roman" charset="0"/>
              </a:endParaRPr>
            </a:p>
          </p:txBody>
        </p:sp>
        <p:sp>
          <p:nvSpPr>
            <p:cNvPr id="57" name="Text Box 226"/>
            <p:cNvSpPr txBox="1"/>
            <p:nvPr/>
          </p:nvSpPr>
          <p:spPr>
            <a:xfrm>
              <a:off x="2962275" y="3699170"/>
              <a:ext cx="1162050" cy="29591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50000"/>
                </a:lnSpc>
                <a:spcBef>
                  <a:spcPts val="0"/>
                </a:spcBef>
                <a:spcAft>
                  <a:spcPts val="800"/>
                </a:spcAft>
              </a:pPr>
              <a:r>
                <a:rPr lang="en-US" sz="1100">
                  <a:effectLst/>
                  <a:latin typeface="Times New Roman" charset="0"/>
                  <a:ea typeface="Calibri" charset="0"/>
                </a:rPr>
                <a:t>…</a:t>
              </a:r>
              <a:endParaRPr lang="en-GB" sz="1200">
                <a:effectLst/>
                <a:latin typeface="Times New Roman" charset="0"/>
                <a:ea typeface="Times New Roman" charset="0"/>
              </a:endParaRPr>
            </a:p>
          </p:txBody>
        </p:sp>
        <p:sp>
          <p:nvSpPr>
            <p:cNvPr id="58" name="Text Box 226"/>
            <p:cNvSpPr txBox="1"/>
            <p:nvPr/>
          </p:nvSpPr>
          <p:spPr>
            <a:xfrm>
              <a:off x="1791970" y="3699170"/>
              <a:ext cx="1084580" cy="29591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50000"/>
                </a:lnSpc>
                <a:spcBef>
                  <a:spcPts val="0"/>
                </a:spcBef>
                <a:spcAft>
                  <a:spcPts val="800"/>
                </a:spcAft>
              </a:pPr>
              <a:r>
                <a:rPr lang="en-US" sz="1100" b="1">
                  <a:effectLst/>
                  <a:latin typeface="Calibri" charset="0"/>
                  <a:ea typeface="Calibri" charset="0"/>
                  <a:cs typeface="Calibri" charset="0"/>
                </a:rPr>
                <a:t>Apartment</a:t>
              </a:r>
              <a:endParaRPr lang="en-GB" sz="1200">
                <a:effectLst/>
                <a:latin typeface="Times New Roman" charset="0"/>
                <a:ea typeface="Times New Roman" charset="0"/>
              </a:endParaRPr>
            </a:p>
          </p:txBody>
        </p:sp>
        <p:cxnSp>
          <p:nvCxnSpPr>
            <p:cNvPr id="59" name="Straight Connector 58"/>
            <p:cNvCxnSpPr/>
            <p:nvPr/>
          </p:nvCxnSpPr>
          <p:spPr>
            <a:xfrm flipH="1">
              <a:off x="2334260" y="3111160"/>
              <a:ext cx="566102" cy="588010"/>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p:cNvCxnSpPr/>
            <p:nvPr/>
          </p:nvCxnSpPr>
          <p:spPr>
            <a:xfrm>
              <a:off x="2900362" y="3111160"/>
              <a:ext cx="642938" cy="588010"/>
            </a:xfrm>
            <a:prstGeom prst="line">
              <a:avLst/>
            </a:prstGeom>
          </p:spPr>
          <p:style>
            <a:lnRef idx="1">
              <a:schemeClr val="dk1"/>
            </a:lnRef>
            <a:fillRef idx="0">
              <a:schemeClr val="dk1"/>
            </a:fillRef>
            <a:effectRef idx="0">
              <a:schemeClr val="dk1"/>
            </a:effectRef>
            <a:fontRef idx="minor">
              <a:schemeClr val="tx1"/>
            </a:fontRef>
          </p:style>
        </p:cxnSp>
        <p:sp>
          <p:nvSpPr>
            <p:cNvPr id="61" name="Text Box 235"/>
            <p:cNvSpPr txBox="1"/>
            <p:nvPr/>
          </p:nvSpPr>
          <p:spPr>
            <a:xfrm>
              <a:off x="180000" y="3637575"/>
              <a:ext cx="926170" cy="2762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just">
                <a:lnSpc>
                  <a:spcPct val="150000"/>
                </a:lnSpc>
                <a:spcBef>
                  <a:spcPts val="0"/>
                </a:spcBef>
                <a:spcAft>
                  <a:spcPts val="800"/>
                </a:spcAft>
              </a:pPr>
              <a:r>
                <a:rPr lang="en-US" sz="1100" b="1" u="sng">
                  <a:effectLst/>
                  <a:latin typeface="Calibri" charset="0"/>
                  <a:ea typeface="Calibri" charset="0"/>
                </a:rPr>
                <a:t>House type</a:t>
              </a:r>
              <a:endParaRPr lang="en-GB" sz="1200">
                <a:effectLst/>
                <a:latin typeface="Times New Roman" charset="0"/>
                <a:ea typeface="Times New Roman" charset="0"/>
              </a:endParaRPr>
            </a:p>
          </p:txBody>
        </p:sp>
        <p:sp>
          <p:nvSpPr>
            <p:cNvPr id="62" name="Text Box 286"/>
            <p:cNvSpPr txBox="1"/>
            <p:nvPr/>
          </p:nvSpPr>
          <p:spPr>
            <a:xfrm>
              <a:off x="1400174" y="4676443"/>
              <a:ext cx="2174240" cy="295275"/>
            </a:xfrm>
            <a:prstGeom prst="rect">
              <a:avLst/>
            </a:prstGeom>
            <a:solidFill>
              <a:schemeClr val="lt1"/>
            </a:solidFill>
            <a:ln w="6350">
              <a:solidFill>
                <a:prstClr val="black"/>
              </a:solid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GB" sz="1200" b="1" dirty="0">
                  <a:effectLst/>
                  <a:latin typeface="Calibri" charset="0"/>
                  <a:ea typeface="Calibri" charset="0"/>
                  <a:cs typeface="Times New Roman" charset="0"/>
                </a:rPr>
                <a:t>[Listing 1, Listing 2, Listing 3, …]</a:t>
              </a:r>
              <a:endParaRPr lang="en-GB" sz="1200" dirty="0">
                <a:effectLst/>
                <a:latin typeface="Calibri" charset="0"/>
                <a:ea typeface="Calibri" charset="0"/>
                <a:cs typeface="Times New Roman" charset="0"/>
              </a:endParaRPr>
            </a:p>
          </p:txBody>
        </p:sp>
        <p:cxnSp>
          <p:nvCxnSpPr>
            <p:cNvPr id="63" name="Straight Connector 62"/>
            <p:cNvCxnSpPr/>
            <p:nvPr/>
          </p:nvCxnSpPr>
          <p:spPr>
            <a:xfrm>
              <a:off x="2876550" y="3995080"/>
              <a:ext cx="532129" cy="681695"/>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p:cNvCxnSpPr/>
            <p:nvPr/>
          </p:nvCxnSpPr>
          <p:spPr>
            <a:xfrm flipH="1">
              <a:off x="1400174" y="3995080"/>
              <a:ext cx="391796" cy="681695"/>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900013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302" name="Shape 302"/>
          <p:cNvSpPr txBox="1"/>
          <p:nvPr/>
        </p:nvSpPr>
        <p:spPr>
          <a:xfrm>
            <a:off x="1259916" y="3635989"/>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303" name="Shape 303"/>
          <p:cNvSpPr txBox="1"/>
          <p:nvPr/>
        </p:nvSpPr>
        <p:spPr>
          <a:xfrm>
            <a:off x="1259916" y="3956017"/>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2" name="Title 1"/>
          <p:cNvSpPr>
            <a:spLocks noGrp="1"/>
          </p:cNvSpPr>
          <p:nvPr>
            <p:ph type="title"/>
          </p:nvPr>
        </p:nvSpPr>
        <p:spPr>
          <a:xfrm>
            <a:off x="393990" y="71625"/>
            <a:ext cx="8785710" cy="628500"/>
          </a:xfrm>
        </p:spPr>
        <p:txBody>
          <a:bodyPr/>
          <a:lstStyle/>
          <a:p>
            <a:pPr algn="l"/>
            <a:r>
              <a:rPr lang="en-US" sz="2000" dirty="0"/>
              <a:t>Data Cleaning</a:t>
            </a:r>
          </a:p>
        </p:txBody>
      </p:sp>
      <p:sp>
        <p:nvSpPr>
          <p:cNvPr id="6" name="Shape 316"/>
          <p:cNvSpPr txBox="1"/>
          <p:nvPr/>
        </p:nvSpPr>
        <p:spPr>
          <a:xfrm>
            <a:off x="393990" y="700125"/>
            <a:ext cx="8092867" cy="366834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vi-VN" sz="1800" i="1" dirty="0">
                <a:solidFill>
                  <a:srgbClr val="3F3F3F"/>
                </a:solidFill>
              </a:rPr>
              <a:t>Duplication Removal</a:t>
            </a:r>
          </a:p>
          <a:p>
            <a:pPr marL="0" marR="0" lvl="0" indent="0" algn="l" rtl="0">
              <a:spcBef>
                <a:spcPts val="0"/>
              </a:spcBef>
              <a:buSzPct val="25000"/>
              <a:buNone/>
            </a:pPr>
            <a:endParaRPr lang="vi-VN" sz="1800" dirty="0">
              <a:solidFill>
                <a:srgbClr val="3F3F3F"/>
              </a:solidFill>
            </a:endParaRPr>
          </a:p>
          <a:p>
            <a:pPr marL="0" marR="0" lvl="0" indent="0" algn="l" rtl="0">
              <a:spcBef>
                <a:spcPts val="0"/>
              </a:spcBef>
              <a:buSzPct val="25000"/>
              <a:buNone/>
            </a:pPr>
            <a:r>
              <a:rPr lang="vi-VN" sz="2000" b="1" dirty="0">
                <a:solidFill>
                  <a:schemeClr val="accent5">
                    <a:lumMod val="75000"/>
                  </a:schemeClr>
                </a:solidFill>
              </a:rPr>
              <a:t>Reason</a:t>
            </a:r>
            <a:r>
              <a:rPr lang="vi-VN" sz="2000" dirty="0">
                <a:solidFill>
                  <a:schemeClr val="accent5">
                    <a:lumMod val="75000"/>
                  </a:schemeClr>
                </a:solidFill>
              </a:rPr>
              <a:t>:</a:t>
            </a:r>
            <a:r>
              <a:rPr lang="vi-VN" sz="2000" dirty="0">
                <a:solidFill>
                  <a:srgbClr val="3F3F3F"/>
                </a:solidFill>
              </a:rPr>
              <a:t> </a:t>
            </a:r>
            <a:r>
              <a:rPr lang="vi-VN" sz="1800" dirty="0">
                <a:solidFill>
                  <a:srgbClr val="3F3F3F"/>
                </a:solidFill>
              </a:rPr>
              <a:t>houses’ owners increase the chance that their houses pitching people’s interest.</a:t>
            </a:r>
          </a:p>
          <a:p>
            <a:pPr marL="0" marR="0" lvl="0" indent="0" algn="l" rtl="0">
              <a:spcBef>
                <a:spcPts val="0"/>
              </a:spcBef>
              <a:buSzPct val="25000"/>
              <a:buNone/>
            </a:pPr>
            <a:endParaRPr lang="vi-VN" sz="1800" dirty="0">
              <a:solidFill>
                <a:srgbClr val="3F3F3F"/>
              </a:solidFill>
            </a:endParaRPr>
          </a:p>
          <a:p>
            <a:pPr marL="0" marR="0" lvl="0" indent="0" algn="l" rtl="0">
              <a:spcBef>
                <a:spcPts val="0"/>
              </a:spcBef>
              <a:buSzPct val="25000"/>
              <a:buNone/>
            </a:pPr>
            <a:endParaRPr lang="vi-VN" sz="1800" dirty="0">
              <a:solidFill>
                <a:srgbClr val="3F3F3F"/>
              </a:solidFill>
            </a:endParaRPr>
          </a:p>
          <a:p>
            <a:pPr marL="0" marR="0" lvl="0" indent="0" algn="l" rtl="0">
              <a:spcBef>
                <a:spcPts val="0"/>
              </a:spcBef>
              <a:buSzPct val="25000"/>
              <a:buNone/>
            </a:pPr>
            <a:endParaRPr lang="vi-VN" sz="1800" dirty="0">
              <a:solidFill>
                <a:srgbClr val="3F3F3F"/>
              </a:solidFill>
            </a:endParaRPr>
          </a:p>
          <a:p>
            <a:pPr marL="0" marR="0" lvl="0" indent="0" algn="l" rtl="0">
              <a:spcBef>
                <a:spcPts val="0"/>
              </a:spcBef>
              <a:buSzPct val="25000"/>
              <a:buNone/>
            </a:pPr>
            <a:endParaRPr lang="vi-VN" sz="1800" dirty="0">
              <a:solidFill>
                <a:srgbClr val="3F3F3F"/>
              </a:solidFill>
            </a:endParaRPr>
          </a:p>
        </p:txBody>
      </p:sp>
    </p:spTree>
    <p:extLst>
      <p:ext uri="{BB962C8B-B14F-4D97-AF65-F5344CB8AC3E}">
        <p14:creationId xmlns:p14="http://schemas.microsoft.com/office/powerpoint/2010/main" val="655830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302" name="Shape 302"/>
          <p:cNvSpPr txBox="1"/>
          <p:nvPr/>
        </p:nvSpPr>
        <p:spPr>
          <a:xfrm>
            <a:off x="1259916" y="3635989"/>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303" name="Shape 303"/>
          <p:cNvSpPr txBox="1"/>
          <p:nvPr/>
        </p:nvSpPr>
        <p:spPr>
          <a:xfrm>
            <a:off x="1259916" y="3956017"/>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2" name="Title 1"/>
          <p:cNvSpPr>
            <a:spLocks noGrp="1"/>
          </p:cNvSpPr>
          <p:nvPr>
            <p:ph type="title"/>
          </p:nvPr>
        </p:nvSpPr>
        <p:spPr>
          <a:xfrm>
            <a:off x="393990" y="71625"/>
            <a:ext cx="8785710" cy="628500"/>
          </a:xfrm>
        </p:spPr>
        <p:txBody>
          <a:bodyPr/>
          <a:lstStyle/>
          <a:p>
            <a:pPr algn="l"/>
            <a:r>
              <a:rPr lang="en-US" sz="2000" dirty="0"/>
              <a:t>TF-IDF</a:t>
            </a:r>
          </a:p>
        </p:txBody>
      </p:sp>
      <mc:AlternateContent xmlns:mc="http://schemas.openxmlformats.org/markup-compatibility/2006" xmlns:a14="http://schemas.microsoft.com/office/drawing/2010/main">
        <mc:Choice Requires="a14">
          <p:sp>
            <p:nvSpPr>
              <p:cNvPr id="6" name="Shape 316"/>
              <p:cNvSpPr txBox="1"/>
              <p:nvPr/>
            </p:nvSpPr>
            <p:spPr>
              <a:xfrm>
                <a:off x="393990" y="700125"/>
                <a:ext cx="8092867" cy="423513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vi-VN" sz="1800" dirty="0">
                    <a:solidFill>
                      <a:srgbClr val="3F3F3F"/>
                    </a:solidFill>
                  </a:rPr>
                  <a:t>Term frequency:</a:t>
                </a:r>
              </a:p>
              <a:p>
                <a:pPr>
                  <a:buSzPct val="25000"/>
                </a:pPr>
                <a14:m>
                  <m:oMathPara xmlns:m="http://schemas.openxmlformats.org/officeDocument/2006/math">
                    <m:oMathParaPr>
                      <m:jc m:val="center"/>
                    </m:oMathParaPr>
                    <m:oMath xmlns:m="http://schemas.openxmlformats.org/officeDocument/2006/math">
                      <m:r>
                        <a:rPr lang="en-GB" sz="1800" b="1" i="1">
                          <a:latin typeface="Cambria Math" panose="02040503050406030204" pitchFamily="18" charset="0"/>
                        </a:rPr>
                        <m:t>𝒕𝒇</m:t>
                      </m:r>
                      <m:d>
                        <m:dPr>
                          <m:ctrlPr>
                            <a:rPr lang="en-GB" sz="1800" b="1" i="1">
                              <a:latin typeface="Cambria Math" charset="0"/>
                            </a:rPr>
                          </m:ctrlPr>
                        </m:dPr>
                        <m:e>
                          <m:r>
                            <a:rPr lang="en-GB" sz="1800" b="1" i="1">
                              <a:latin typeface="Cambria Math" panose="02040503050406030204" pitchFamily="18" charset="0"/>
                            </a:rPr>
                            <m:t>𝒕</m:t>
                          </m:r>
                          <m:r>
                            <a:rPr lang="en-GB" sz="1800" b="1" i="1">
                              <a:latin typeface="Cambria Math" panose="02040503050406030204" pitchFamily="18" charset="0"/>
                            </a:rPr>
                            <m:t>,</m:t>
                          </m:r>
                          <m:r>
                            <a:rPr lang="en-GB" sz="1800" b="1" i="1">
                              <a:latin typeface="Cambria Math" panose="02040503050406030204" pitchFamily="18" charset="0"/>
                            </a:rPr>
                            <m:t>𝒅</m:t>
                          </m:r>
                        </m:e>
                      </m:d>
                      <m:r>
                        <a:rPr lang="en-GB" sz="1800" b="1" i="1">
                          <a:latin typeface="Cambria Math" panose="02040503050406030204" pitchFamily="18" charset="0"/>
                        </a:rPr>
                        <m:t>=</m:t>
                      </m:r>
                      <m:d>
                        <m:dPr>
                          <m:begChr m:val="{"/>
                          <m:endChr m:val=""/>
                          <m:ctrlPr>
                            <a:rPr lang="en-GB" sz="1800" b="1" i="1">
                              <a:latin typeface="Cambria Math" charset="0"/>
                            </a:rPr>
                          </m:ctrlPr>
                        </m:dPr>
                        <m:e>
                          <m:eqArr>
                            <m:eqArrPr>
                              <m:ctrlPr>
                                <a:rPr lang="en-GB" sz="1800" b="1" i="1">
                                  <a:latin typeface="Cambria Math" charset="0"/>
                                </a:rPr>
                              </m:ctrlPr>
                            </m:eqArrPr>
                            <m:e>
                              <m:r>
                                <a:rPr lang="en-GB" sz="1800" b="1" i="1">
                                  <a:latin typeface="Cambria Math" panose="02040503050406030204" pitchFamily="18" charset="0"/>
                                </a:rPr>
                                <m:t>𝟏</m:t>
                              </m:r>
                              <m:r>
                                <a:rPr lang="en-GB" sz="1800" b="1" i="1">
                                  <a:latin typeface="Cambria Math" panose="02040503050406030204" pitchFamily="18" charset="0"/>
                                </a:rPr>
                                <m:t>+</m:t>
                              </m:r>
                              <m:func>
                                <m:funcPr>
                                  <m:ctrlPr>
                                    <a:rPr lang="en-GB" sz="1800" b="1" i="1">
                                      <a:latin typeface="Cambria Math" charset="0"/>
                                    </a:rPr>
                                  </m:ctrlPr>
                                </m:funcPr>
                                <m:fName>
                                  <m:r>
                                    <a:rPr lang="en-GB" sz="1800" b="1" i="1">
                                      <a:latin typeface="Cambria Math" panose="02040503050406030204" pitchFamily="18" charset="0"/>
                                    </a:rPr>
                                    <m:t>𝐥𝐨𝐠</m:t>
                                  </m:r>
                                </m:fName>
                                <m:e>
                                  <m:d>
                                    <m:dPr>
                                      <m:ctrlPr>
                                        <a:rPr lang="en-GB" sz="1800" b="1" i="1">
                                          <a:latin typeface="Cambria Math" charset="0"/>
                                        </a:rPr>
                                      </m:ctrlPr>
                                    </m:dPr>
                                    <m:e>
                                      <m:sSub>
                                        <m:sSubPr>
                                          <m:ctrlPr>
                                            <a:rPr lang="en-GB" sz="1800" b="1" i="1">
                                              <a:latin typeface="Cambria Math" charset="0"/>
                                            </a:rPr>
                                          </m:ctrlPr>
                                        </m:sSubPr>
                                        <m:e>
                                          <m:r>
                                            <a:rPr lang="en-GB" sz="1800" b="1" i="1">
                                              <a:latin typeface="Cambria Math" panose="02040503050406030204" pitchFamily="18" charset="0"/>
                                            </a:rPr>
                                            <m:t>𝒇</m:t>
                                          </m:r>
                                        </m:e>
                                        <m:sub>
                                          <m:r>
                                            <a:rPr lang="en-GB" sz="1800" b="1" i="1">
                                              <a:latin typeface="Cambria Math" panose="02040503050406030204" pitchFamily="18" charset="0"/>
                                            </a:rPr>
                                            <m:t>𝒕</m:t>
                                          </m:r>
                                          <m:r>
                                            <a:rPr lang="en-GB" sz="1800" b="1" i="1">
                                              <a:latin typeface="Cambria Math" panose="02040503050406030204" pitchFamily="18" charset="0"/>
                                            </a:rPr>
                                            <m:t>,</m:t>
                                          </m:r>
                                          <m:r>
                                            <a:rPr lang="en-GB" sz="1800" b="1" i="1">
                                              <a:latin typeface="Cambria Math" panose="02040503050406030204" pitchFamily="18" charset="0"/>
                                            </a:rPr>
                                            <m:t>𝒅</m:t>
                                          </m:r>
                                        </m:sub>
                                      </m:sSub>
                                    </m:e>
                                  </m:d>
                                </m:e>
                              </m:func>
                              <m:d>
                                <m:dPr>
                                  <m:ctrlPr>
                                    <a:rPr lang="en-GB" sz="1800" b="1" i="1">
                                      <a:latin typeface="Cambria Math" charset="0"/>
                                    </a:rPr>
                                  </m:ctrlPr>
                                </m:dPr>
                                <m:e>
                                  <m:sSub>
                                    <m:sSubPr>
                                      <m:ctrlPr>
                                        <a:rPr lang="en-GB" sz="1800" b="1" i="1">
                                          <a:latin typeface="Cambria Math" charset="0"/>
                                        </a:rPr>
                                      </m:ctrlPr>
                                    </m:sSubPr>
                                    <m:e>
                                      <m:r>
                                        <a:rPr lang="en-GB" sz="1800" b="1" i="1">
                                          <a:latin typeface="Cambria Math" panose="02040503050406030204" pitchFamily="18" charset="0"/>
                                        </a:rPr>
                                        <m:t>𝒇</m:t>
                                      </m:r>
                                    </m:e>
                                    <m:sub>
                                      <m:r>
                                        <a:rPr lang="en-GB" sz="1800" b="1" i="1">
                                          <a:latin typeface="Cambria Math" panose="02040503050406030204" pitchFamily="18" charset="0"/>
                                        </a:rPr>
                                        <m:t>𝒕</m:t>
                                      </m:r>
                                      <m:r>
                                        <a:rPr lang="en-GB" sz="1800" b="1" i="1">
                                          <a:latin typeface="Cambria Math" panose="02040503050406030204" pitchFamily="18" charset="0"/>
                                        </a:rPr>
                                        <m:t>,</m:t>
                                      </m:r>
                                      <m:r>
                                        <a:rPr lang="en-GB" sz="1800" b="1" i="1">
                                          <a:latin typeface="Cambria Math" panose="02040503050406030204" pitchFamily="18" charset="0"/>
                                        </a:rPr>
                                        <m:t>𝒅</m:t>
                                      </m:r>
                                    </m:sub>
                                  </m:sSub>
                                  <m:r>
                                    <a:rPr lang="en-GB" sz="1800" b="1" i="1">
                                      <a:latin typeface="Cambria Math" panose="02040503050406030204" pitchFamily="18" charset="0"/>
                                    </a:rPr>
                                    <m:t>&gt;</m:t>
                                  </m:r>
                                  <m:r>
                                    <a:rPr lang="en-GB" sz="1800" b="1" i="1">
                                      <a:latin typeface="Cambria Math" panose="02040503050406030204" pitchFamily="18" charset="0"/>
                                    </a:rPr>
                                    <m:t>𝟎</m:t>
                                  </m:r>
                                </m:e>
                              </m:d>
                            </m:e>
                            <m:e>
                              <m:r>
                                <a:rPr lang="en-GB" sz="1800" b="1" i="1">
                                  <a:latin typeface="Cambria Math" panose="02040503050406030204" pitchFamily="18" charset="0"/>
                                </a:rPr>
                                <m:t>𝟎</m:t>
                              </m:r>
                              <m:r>
                                <a:rPr lang="en-GB" sz="1800" b="1" i="1">
                                  <a:latin typeface="Cambria Math" panose="02040503050406030204" pitchFamily="18" charset="0"/>
                                </a:rPr>
                                <m:t> </m:t>
                              </m:r>
                              <m:r>
                                <a:rPr lang="en-GB" sz="1800" b="1" i="1">
                                  <a:latin typeface="Cambria Math" panose="02040503050406030204" pitchFamily="18" charset="0"/>
                                </a:rPr>
                                <m:t>𝒐𝒕𝒉𝒆𝒓𝒘𝒊𝒔𝒆</m:t>
                              </m:r>
                            </m:e>
                          </m:eqArr>
                        </m:e>
                      </m:d>
                    </m:oMath>
                  </m:oMathPara>
                </a14:m>
                <a:endParaRPr lang="en-GB" sz="1800" dirty="0"/>
              </a:p>
              <a:p>
                <a:pPr marL="0" marR="0" lvl="0" indent="0" algn="l" rtl="0">
                  <a:spcBef>
                    <a:spcPts val="0"/>
                  </a:spcBef>
                  <a:buSzPct val="25000"/>
                  <a:buNone/>
                </a:pPr>
                <a:endParaRPr lang="vi-VN" sz="1800" dirty="0">
                  <a:solidFill>
                    <a:srgbClr val="3F3F3F"/>
                  </a:solidFill>
                </a:endParaRPr>
              </a:p>
              <a:p>
                <a:pPr marL="0" marR="0" lvl="0" indent="0" algn="l" rtl="0">
                  <a:spcBef>
                    <a:spcPts val="0"/>
                  </a:spcBef>
                  <a:buSzPct val="25000"/>
                  <a:buNone/>
                </a:pPr>
                <a:r>
                  <a:rPr lang="vi-VN" sz="1800" dirty="0">
                    <a:solidFill>
                      <a:srgbClr val="3F3F3F"/>
                    </a:solidFill>
                  </a:rPr>
                  <a:t>Inverse document frequency:</a:t>
                </a:r>
              </a:p>
              <a:p>
                <a:pPr lvl="0">
                  <a:buSzPct val="25000"/>
                </a:pPr>
                <a14:m>
                  <m:oMathPara xmlns:m="http://schemas.openxmlformats.org/officeDocument/2006/math">
                    <m:oMathParaPr>
                      <m:jc m:val="center"/>
                    </m:oMathParaPr>
                    <m:oMath xmlns:m="http://schemas.openxmlformats.org/officeDocument/2006/math">
                      <m:r>
                        <a:rPr lang="en-GB" sz="1800" b="1" i="1">
                          <a:latin typeface="Cambria Math" panose="02040503050406030204" pitchFamily="18" charset="0"/>
                        </a:rPr>
                        <m:t>𝒊𝒅𝒇</m:t>
                      </m:r>
                      <m:r>
                        <a:rPr lang="en-GB" sz="1800" b="1" i="1">
                          <a:latin typeface="Cambria Math" panose="02040503050406030204" pitchFamily="18" charset="0"/>
                        </a:rPr>
                        <m:t>(</m:t>
                      </m:r>
                      <m:r>
                        <a:rPr lang="en-GB" sz="1800" b="1" i="1">
                          <a:latin typeface="Cambria Math" panose="02040503050406030204" pitchFamily="18" charset="0"/>
                        </a:rPr>
                        <m:t>𝒕</m:t>
                      </m:r>
                      <m:r>
                        <a:rPr lang="en-GB" sz="1800" b="1" i="1">
                          <a:latin typeface="Cambria Math" panose="02040503050406030204" pitchFamily="18" charset="0"/>
                        </a:rPr>
                        <m:t>)=</m:t>
                      </m:r>
                      <m:r>
                        <a:rPr lang="en-GB" sz="1800" b="1" i="1">
                          <a:latin typeface="Cambria Math" panose="02040503050406030204" pitchFamily="18" charset="0"/>
                        </a:rPr>
                        <m:t>𝐥𝐨𝐠</m:t>
                      </m:r>
                      <m:r>
                        <a:rPr lang="en-GB" sz="1800" b="1">
                          <a:latin typeface="Cambria Math" panose="02040503050406030204" pitchFamily="18" charset="0"/>
                        </a:rPr>
                        <m:t>(</m:t>
                      </m:r>
                      <m:f>
                        <m:fPr>
                          <m:ctrlPr>
                            <a:rPr lang="en-GB" sz="1800" b="1" i="1">
                              <a:latin typeface="Cambria Math" charset="0"/>
                            </a:rPr>
                          </m:ctrlPr>
                        </m:fPr>
                        <m:num>
                          <m:r>
                            <a:rPr lang="en-GB" sz="1800" b="1" i="1">
                              <a:latin typeface="Cambria Math" panose="02040503050406030204" pitchFamily="18" charset="0"/>
                            </a:rPr>
                            <m:t>𝑵</m:t>
                          </m:r>
                        </m:num>
                        <m:den>
                          <m:sSub>
                            <m:sSubPr>
                              <m:ctrlPr>
                                <a:rPr lang="en-GB" sz="1800" b="1" i="1">
                                  <a:latin typeface="Cambria Math" charset="0"/>
                                </a:rPr>
                              </m:ctrlPr>
                            </m:sSubPr>
                            <m:e>
                              <m:r>
                                <a:rPr lang="en-GB" sz="1800" b="1" i="1">
                                  <a:latin typeface="Cambria Math" panose="02040503050406030204" pitchFamily="18" charset="0"/>
                                </a:rPr>
                                <m:t>𝒏</m:t>
                              </m:r>
                            </m:e>
                            <m:sub>
                              <m:r>
                                <a:rPr lang="en-GB" sz="1800" b="1" i="1">
                                  <a:latin typeface="Cambria Math" panose="02040503050406030204" pitchFamily="18" charset="0"/>
                                </a:rPr>
                                <m:t>𝒕</m:t>
                              </m:r>
                            </m:sub>
                          </m:sSub>
                        </m:den>
                      </m:f>
                      <m:r>
                        <a:rPr lang="vi-VN" sz="1800" b="1" i="1" smtClean="0">
                          <a:latin typeface="Cambria Math" charset="0"/>
                        </a:rPr>
                        <m:t>)</m:t>
                      </m:r>
                    </m:oMath>
                  </m:oMathPara>
                </a14:m>
                <a:endParaRPr lang="vi-VN" sz="1800" dirty="0">
                  <a:solidFill>
                    <a:srgbClr val="3F3F3F"/>
                  </a:solidFill>
                </a:endParaRPr>
              </a:p>
              <a:p>
                <a:pPr lvl="0">
                  <a:buSzPct val="25000"/>
                </a:pPr>
                <a:endParaRPr lang="vi-VN" sz="1800" dirty="0">
                  <a:solidFill>
                    <a:srgbClr val="3F3F3F"/>
                  </a:solidFill>
                </a:endParaRPr>
              </a:p>
              <a:p>
                <a:pPr>
                  <a:buSzPct val="25000"/>
                </a:pPr>
                <a:r>
                  <a:rPr lang="vi-VN" sz="1800" dirty="0">
                    <a:solidFill>
                      <a:srgbClr val="3F3F3F"/>
                    </a:solidFill>
                  </a:rPr>
                  <a:t>TF-IDF: </a:t>
                </a:r>
                <a14:m>
                  <m:oMath xmlns:m="http://schemas.openxmlformats.org/officeDocument/2006/math">
                    <m:r>
                      <a:rPr lang="en-GB" sz="1800" b="1" i="1">
                        <a:latin typeface="Cambria Math" panose="02040503050406030204" pitchFamily="18" charset="0"/>
                      </a:rPr>
                      <m:t>𝒕𝒇𝒊𝒅𝒇</m:t>
                    </m:r>
                    <m:r>
                      <a:rPr lang="en-GB" sz="1800" b="1" i="1">
                        <a:latin typeface="Cambria Math" panose="02040503050406030204" pitchFamily="18" charset="0"/>
                      </a:rPr>
                      <m:t>=</m:t>
                    </m:r>
                    <m:r>
                      <a:rPr lang="en-GB" sz="1800" b="1" i="1">
                        <a:latin typeface="Cambria Math" panose="02040503050406030204" pitchFamily="18" charset="0"/>
                      </a:rPr>
                      <m:t>𝒕𝒇</m:t>
                    </m:r>
                    <m:d>
                      <m:dPr>
                        <m:ctrlPr>
                          <a:rPr lang="en-GB" sz="1800" b="1" i="1">
                            <a:latin typeface="Cambria Math" charset="0"/>
                          </a:rPr>
                        </m:ctrlPr>
                      </m:dPr>
                      <m:e>
                        <m:r>
                          <a:rPr lang="en-GB" sz="1800" b="1" i="1">
                            <a:latin typeface="Cambria Math" panose="02040503050406030204" pitchFamily="18" charset="0"/>
                          </a:rPr>
                          <m:t>𝒕</m:t>
                        </m:r>
                        <m:r>
                          <a:rPr lang="en-GB" sz="1800" b="1" i="1">
                            <a:latin typeface="Cambria Math" panose="02040503050406030204" pitchFamily="18" charset="0"/>
                          </a:rPr>
                          <m:t>,</m:t>
                        </m:r>
                        <m:r>
                          <a:rPr lang="en-GB" sz="1800" b="1" i="1">
                            <a:latin typeface="Cambria Math" panose="02040503050406030204" pitchFamily="18" charset="0"/>
                          </a:rPr>
                          <m:t>𝒅</m:t>
                        </m:r>
                      </m:e>
                    </m:d>
                    <m:r>
                      <a:rPr lang="en-GB" sz="1800" b="1" i="1">
                        <a:latin typeface="Cambria Math" panose="02040503050406030204" pitchFamily="18" charset="0"/>
                      </a:rPr>
                      <m:t>×</m:t>
                    </m:r>
                    <m:r>
                      <a:rPr lang="en-GB" sz="1800" b="1" i="1">
                        <a:latin typeface="Cambria Math" panose="02040503050406030204" pitchFamily="18" charset="0"/>
                      </a:rPr>
                      <m:t>𝒊𝒅𝒇</m:t>
                    </m:r>
                    <m:r>
                      <a:rPr lang="en-GB" sz="1800" b="1" i="1">
                        <a:latin typeface="Cambria Math" panose="02040503050406030204" pitchFamily="18" charset="0"/>
                      </a:rPr>
                      <m:t>(</m:t>
                    </m:r>
                    <m:r>
                      <a:rPr lang="en-GB" sz="1800" b="1" i="1">
                        <a:latin typeface="Cambria Math" panose="02040503050406030204" pitchFamily="18" charset="0"/>
                      </a:rPr>
                      <m:t>𝒕</m:t>
                    </m:r>
                    <m:r>
                      <a:rPr lang="en-GB" sz="1800" b="1" i="1">
                        <a:latin typeface="Cambria Math" panose="02040503050406030204" pitchFamily="18" charset="0"/>
                      </a:rPr>
                      <m:t>)</m:t>
                    </m:r>
                  </m:oMath>
                </a14:m>
                <a:endParaRPr lang="en-GB" sz="1800" dirty="0"/>
              </a:p>
              <a:p>
                <a:pPr lvl="0">
                  <a:buSzPct val="25000"/>
                </a:pPr>
                <a:endParaRPr lang="vi-VN" sz="1800" dirty="0">
                  <a:solidFill>
                    <a:srgbClr val="3F3F3F"/>
                  </a:solidFill>
                </a:endParaRPr>
              </a:p>
              <a:p>
                <a:pPr lvl="0">
                  <a:buSzPct val="25000"/>
                </a:pPr>
                <a:r>
                  <a:rPr lang="vi-VN" sz="1800" dirty="0">
                    <a:solidFill>
                      <a:srgbClr val="3F3F3F"/>
                    </a:solidFill>
                  </a:rPr>
                  <a:t>Cosine similarity:</a:t>
                </a:r>
              </a:p>
              <a:p>
                <a:pPr>
                  <a:buSzPct val="25000"/>
                </a:pPr>
                <a14:m>
                  <m:oMathPara xmlns:m="http://schemas.openxmlformats.org/officeDocument/2006/math">
                    <m:oMathParaPr>
                      <m:jc m:val="center"/>
                    </m:oMathParaPr>
                    <m:oMath xmlns:m="http://schemas.openxmlformats.org/officeDocument/2006/math">
                      <m:r>
                        <a:rPr lang="en-GB" sz="1800" b="1" i="1">
                          <a:latin typeface="Cambria Math" panose="02040503050406030204" pitchFamily="18" charset="0"/>
                        </a:rPr>
                        <m:t>𝒔𝒊𝒎𝒊𝒍𝒂𝒓𝒊𝒕𝒚</m:t>
                      </m:r>
                      <m:r>
                        <a:rPr lang="en-GB" sz="1800" b="1" i="1">
                          <a:latin typeface="Cambria Math" panose="02040503050406030204" pitchFamily="18" charset="0"/>
                        </a:rPr>
                        <m:t>=</m:t>
                      </m:r>
                      <m:func>
                        <m:funcPr>
                          <m:ctrlPr>
                            <a:rPr lang="en-GB" sz="1800" b="1" i="1">
                              <a:latin typeface="Cambria Math" charset="0"/>
                            </a:rPr>
                          </m:ctrlPr>
                        </m:funcPr>
                        <m:fName>
                          <m:r>
                            <a:rPr lang="en-GB" sz="1800" b="1" i="1">
                              <a:latin typeface="Cambria Math" panose="02040503050406030204" pitchFamily="18" charset="0"/>
                            </a:rPr>
                            <m:t>𝐜𝐨𝐬</m:t>
                          </m:r>
                        </m:fName>
                        <m:e>
                          <m:d>
                            <m:dPr>
                              <m:ctrlPr>
                                <a:rPr lang="en-GB" sz="1800" b="1" i="1">
                                  <a:latin typeface="Cambria Math" charset="0"/>
                                </a:rPr>
                              </m:ctrlPr>
                            </m:dPr>
                            <m:e>
                              <m:r>
                                <a:rPr lang="en-GB" sz="1800" b="1" i="1">
                                  <a:latin typeface="Cambria Math" panose="02040503050406030204" pitchFamily="18" charset="0"/>
                                </a:rPr>
                                <m:t>𝜽</m:t>
                              </m:r>
                            </m:e>
                          </m:d>
                        </m:e>
                      </m:func>
                      <m:r>
                        <a:rPr lang="en-GB" sz="1800" b="1" i="1">
                          <a:latin typeface="Cambria Math" panose="02040503050406030204" pitchFamily="18" charset="0"/>
                        </a:rPr>
                        <m:t>= </m:t>
                      </m:r>
                      <m:f>
                        <m:fPr>
                          <m:ctrlPr>
                            <a:rPr lang="en-GB" sz="1800" b="1" i="1">
                              <a:latin typeface="Cambria Math" charset="0"/>
                            </a:rPr>
                          </m:ctrlPr>
                        </m:fPr>
                        <m:num>
                          <m:r>
                            <a:rPr lang="en-GB" sz="1800" b="1" i="1">
                              <a:latin typeface="Cambria Math" panose="02040503050406030204" pitchFamily="18" charset="0"/>
                            </a:rPr>
                            <m:t>𝑨</m:t>
                          </m:r>
                          <m:r>
                            <a:rPr lang="en-GB" sz="1800" b="1" i="1">
                              <a:latin typeface="Cambria Math" panose="02040503050406030204" pitchFamily="18" charset="0"/>
                            </a:rPr>
                            <m:t> ∙</m:t>
                          </m:r>
                          <m:r>
                            <a:rPr lang="en-GB" sz="1800" b="1" i="1">
                              <a:latin typeface="Cambria Math" panose="02040503050406030204" pitchFamily="18" charset="0"/>
                            </a:rPr>
                            <m:t>𝑩</m:t>
                          </m:r>
                        </m:num>
                        <m:den>
                          <m:sSub>
                            <m:sSubPr>
                              <m:ctrlPr>
                                <a:rPr lang="en-GB" sz="1800" b="1" i="1">
                                  <a:latin typeface="Cambria Math" charset="0"/>
                                </a:rPr>
                              </m:ctrlPr>
                            </m:sSubPr>
                            <m:e>
                              <m:d>
                                <m:dPr>
                                  <m:begChr m:val="|"/>
                                  <m:endChr m:val="|"/>
                                  <m:ctrlPr>
                                    <a:rPr lang="en-GB" sz="1800" b="1" i="1">
                                      <a:latin typeface="Cambria Math" charset="0"/>
                                    </a:rPr>
                                  </m:ctrlPr>
                                </m:dPr>
                                <m:e>
                                  <m:d>
                                    <m:dPr>
                                      <m:begChr m:val="|"/>
                                      <m:endChr m:val="|"/>
                                      <m:ctrlPr>
                                        <a:rPr lang="en-GB" sz="1800" b="1" i="1">
                                          <a:latin typeface="Cambria Math" charset="0"/>
                                        </a:rPr>
                                      </m:ctrlPr>
                                    </m:dPr>
                                    <m:e>
                                      <m:r>
                                        <a:rPr lang="en-GB" sz="1800" b="1" i="1">
                                          <a:latin typeface="Cambria Math" panose="02040503050406030204" pitchFamily="18" charset="0"/>
                                        </a:rPr>
                                        <m:t>𝑨</m:t>
                                      </m:r>
                                    </m:e>
                                  </m:d>
                                </m:e>
                              </m:d>
                            </m:e>
                            <m:sub>
                              <m:r>
                                <a:rPr lang="en-GB" sz="1800" b="1" i="1">
                                  <a:latin typeface="Cambria Math" panose="02040503050406030204" pitchFamily="18" charset="0"/>
                                </a:rPr>
                                <m:t>𝟐</m:t>
                              </m:r>
                            </m:sub>
                          </m:sSub>
                          <m:sSub>
                            <m:sSubPr>
                              <m:ctrlPr>
                                <a:rPr lang="en-GB" sz="1800" b="1" i="1">
                                  <a:latin typeface="Cambria Math" charset="0"/>
                                </a:rPr>
                              </m:ctrlPr>
                            </m:sSubPr>
                            <m:e>
                              <m:r>
                                <a:rPr lang="en-GB" sz="1800" b="1" i="1">
                                  <a:latin typeface="Cambria Math" panose="02040503050406030204" pitchFamily="18" charset="0"/>
                                </a:rPr>
                                <m:t>||</m:t>
                              </m:r>
                              <m:r>
                                <a:rPr lang="en-GB" sz="1800" b="1" i="1">
                                  <a:latin typeface="Cambria Math" panose="02040503050406030204" pitchFamily="18" charset="0"/>
                                </a:rPr>
                                <m:t>𝑩</m:t>
                              </m:r>
                              <m:r>
                                <a:rPr lang="en-GB" sz="1800" b="1" i="1">
                                  <a:latin typeface="Cambria Math" panose="02040503050406030204" pitchFamily="18" charset="0"/>
                                </a:rPr>
                                <m:t>||</m:t>
                              </m:r>
                            </m:e>
                            <m:sub>
                              <m:r>
                                <a:rPr lang="en-GB" sz="1800" b="1" i="1">
                                  <a:latin typeface="Cambria Math" panose="02040503050406030204" pitchFamily="18" charset="0"/>
                                </a:rPr>
                                <m:t>𝟐</m:t>
                              </m:r>
                            </m:sub>
                          </m:sSub>
                        </m:den>
                      </m:f>
                      <m:r>
                        <a:rPr lang="en-GB" sz="1800" b="1" i="1">
                          <a:latin typeface="Cambria Math" panose="02040503050406030204" pitchFamily="18" charset="0"/>
                        </a:rPr>
                        <m:t>= </m:t>
                      </m:r>
                      <m:f>
                        <m:fPr>
                          <m:ctrlPr>
                            <a:rPr lang="en-GB" sz="1800" b="1" i="1">
                              <a:latin typeface="Cambria Math" charset="0"/>
                            </a:rPr>
                          </m:ctrlPr>
                        </m:fPr>
                        <m:num>
                          <m:nary>
                            <m:naryPr>
                              <m:chr m:val="∑"/>
                              <m:limLoc m:val="undOvr"/>
                              <m:ctrlPr>
                                <a:rPr lang="en-GB" sz="1800" b="1" i="1">
                                  <a:latin typeface="Cambria Math" charset="0"/>
                                </a:rPr>
                              </m:ctrlPr>
                            </m:naryPr>
                            <m:sub>
                              <m:r>
                                <a:rPr lang="en-GB" sz="1800" b="1" i="1">
                                  <a:latin typeface="Cambria Math" panose="02040503050406030204" pitchFamily="18" charset="0"/>
                                </a:rPr>
                                <m:t>𝒊</m:t>
                              </m:r>
                              <m:r>
                                <a:rPr lang="en-GB" sz="1800" b="1" i="1">
                                  <a:latin typeface="Cambria Math" panose="02040503050406030204" pitchFamily="18" charset="0"/>
                                </a:rPr>
                                <m:t>=</m:t>
                              </m:r>
                              <m:r>
                                <a:rPr lang="en-GB" sz="1800" b="1" i="1">
                                  <a:latin typeface="Cambria Math" panose="02040503050406030204" pitchFamily="18" charset="0"/>
                                </a:rPr>
                                <m:t>𝟏</m:t>
                              </m:r>
                            </m:sub>
                            <m:sup>
                              <m:r>
                                <a:rPr lang="en-GB" sz="1800" b="1" i="1">
                                  <a:latin typeface="Cambria Math" panose="02040503050406030204" pitchFamily="18" charset="0"/>
                                </a:rPr>
                                <m:t>𝒏</m:t>
                              </m:r>
                            </m:sup>
                            <m:e>
                              <m:sSub>
                                <m:sSubPr>
                                  <m:ctrlPr>
                                    <a:rPr lang="en-GB" sz="1800" b="1" i="1">
                                      <a:latin typeface="Cambria Math" charset="0"/>
                                    </a:rPr>
                                  </m:ctrlPr>
                                </m:sSubPr>
                                <m:e>
                                  <m:r>
                                    <a:rPr lang="en-GB" sz="1800" b="1" i="1">
                                      <a:latin typeface="Cambria Math" panose="02040503050406030204" pitchFamily="18" charset="0"/>
                                    </a:rPr>
                                    <m:t>𝑨</m:t>
                                  </m:r>
                                </m:e>
                                <m:sub>
                                  <m:r>
                                    <a:rPr lang="en-GB" sz="1800" b="1" i="1">
                                      <a:latin typeface="Cambria Math" panose="02040503050406030204" pitchFamily="18" charset="0"/>
                                    </a:rPr>
                                    <m:t>𝒊</m:t>
                                  </m:r>
                                </m:sub>
                              </m:sSub>
                              <m:sSub>
                                <m:sSubPr>
                                  <m:ctrlPr>
                                    <a:rPr lang="en-GB" sz="1800" b="1" i="1">
                                      <a:latin typeface="Cambria Math" charset="0"/>
                                    </a:rPr>
                                  </m:ctrlPr>
                                </m:sSubPr>
                                <m:e>
                                  <m:r>
                                    <a:rPr lang="en-GB" sz="1800" b="1" i="1">
                                      <a:latin typeface="Cambria Math" panose="02040503050406030204" pitchFamily="18" charset="0"/>
                                    </a:rPr>
                                    <m:t>𝑩</m:t>
                                  </m:r>
                                </m:e>
                                <m:sub>
                                  <m:r>
                                    <a:rPr lang="en-GB" sz="1800" b="1" i="1">
                                      <a:latin typeface="Cambria Math" panose="02040503050406030204" pitchFamily="18" charset="0"/>
                                    </a:rPr>
                                    <m:t>𝒊</m:t>
                                  </m:r>
                                </m:sub>
                              </m:sSub>
                            </m:e>
                          </m:nary>
                        </m:num>
                        <m:den>
                          <m:rad>
                            <m:radPr>
                              <m:degHide m:val="on"/>
                              <m:ctrlPr>
                                <a:rPr lang="en-GB" sz="1800" b="1" i="1">
                                  <a:latin typeface="Cambria Math" charset="0"/>
                                </a:rPr>
                              </m:ctrlPr>
                            </m:radPr>
                            <m:deg/>
                            <m:e>
                              <m:nary>
                                <m:naryPr>
                                  <m:chr m:val="∑"/>
                                  <m:limLoc m:val="undOvr"/>
                                  <m:ctrlPr>
                                    <a:rPr lang="en-GB" sz="1800" b="1" i="1">
                                      <a:latin typeface="Cambria Math" charset="0"/>
                                    </a:rPr>
                                  </m:ctrlPr>
                                </m:naryPr>
                                <m:sub>
                                  <m:r>
                                    <a:rPr lang="en-GB" sz="1800" b="1" i="1">
                                      <a:latin typeface="Cambria Math" panose="02040503050406030204" pitchFamily="18" charset="0"/>
                                    </a:rPr>
                                    <m:t>𝒊</m:t>
                                  </m:r>
                                  <m:r>
                                    <a:rPr lang="en-GB" sz="1800" b="1" i="1">
                                      <a:latin typeface="Cambria Math" panose="02040503050406030204" pitchFamily="18" charset="0"/>
                                    </a:rPr>
                                    <m:t>=</m:t>
                                  </m:r>
                                  <m:r>
                                    <a:rPr lang="en-GB" sz="1800" b="1" i="1">
                                      <a:latin typeface="Cambria Math" panose="02040503050406030204" pitchFamily="18" charset="0"/>
                                    </a:rPr>
                                    <m:t>𝟏</m:t>
                                  </m:r>
                                </m:sub>
                                <m:sup>
                                  <m:r>
                                    <a:rPr lang="en-GB" sz="1800" b="1" i="1">
                                      <a:latin typeface="Cambria Math" panose="02040503050406030204" pitchFamily="18" charset="0"/>
                                    </a:rPr>
                                    <m:t>𝒏</m:t>
                                  </m:r>
                                </m:sup>
                                <m:e>
                                  <m:sSubSup>
                                    <m:sSubSupPr>
                                      <m:ctrlPr>
                                        <a:rPr lang="en-GB" sz="1800" b="1" i="1">
                                          <a:latin typeface="Cambria Math" charset="0"/>
                                        </a:rPr>
                                      </m:ctrlPr>
                                    </m:sSubSupPr>
                                    <m:e>
                                      <m:r>
                                        <a:rPr lang="en-GB" sz="1800" b="1" i="1">
                                          <a:latin typeface="Cambria Math" panose="02040503050406030204" pitchFamily="18" charset="0"/>
                                        </a:rPr>
                                        <m:t>𝑨</m:t>
                                      </m:r>
                                    </m:e>
                                    <m:sub>
                                      <m:r>
                                        <a:rPr lang="en-GB" sz="1800" b="1" i="1">
                                          <a:latin typeface="Cambria Math" panose="02040503050406030204" pitchFamily="18" charset="0"/>
                                        </a:rPr>
                                        <m:t>𝒊</m:t>
                                      </m:r>
                                    </m:sub>
                                    <m:sup>
                                      <m:r>
                                        <a:rPr lang="en-GB" sz="1800" b="1" i="1">
                                          <a:latin typeface="Cambria Math" panose="02040503050406030204" pitchFamily="18" charset="0"/>
                                        </a:rPr>
                                        <m:t>𝟐</m:t>
                                      </m:r>
                                    </m:sup>
                                  </m:sSubSup>
                                </m:e>
                              </m:nary>
                            </m:e>
                          </m:rad>
                          <m:rad>
                            <m:radPr>
                              <m:degHide m:val="on"/>
                              <m:ctrlPr>
                                <a:rPr lang="en-GB" sz="1800" b="1" i="1">
                                  <a:latin typeface="Cambria Math" charset="0"/>
                                </a:rPr>
                              </m:ctrlPr>
                            </m:radPr>
                            <m:deg/>
                            <m:e>
                              <m:nary>
                                <m:naryPr>
                                  <m:chr m:val="∑"/>
                                  <m:limLoc m:val="undOvr"/>
                                  <m:ctrlPr>
                                    <a:rPr lang="en-GB" sz="1800" b="1" i="1">
                                      <a:latin typeface="Cambria Math" charset="0"/>
                                    </a:rPr>
                                  </m:ctrlPr>
                                </m:naryPr>
                                <m:sub>
                                  <m:r>
                                    <a:rPr lang="en-GB" sz="1800" b="1" i="1">
                                      <a:latin typeface="Cambria Math" panose="02040503050406030204" pitchFamily="18" charset="0"/>
                                    </a:rPr>
                                    <m:t>𝒊</m:t>
                                  </m:r>
                                  <m:r>
                                    <a:rPr lang="en-GB" sz="1800" b="1" i="1">
                                      <a:latin typeface="Cambria Math" panose="02040503050406030204" pitchFamily="18" charset="0"/>
                                    </a:rPr>
                                    <m:t>=</m:t>
                                  </m:r>
                                  <m:r>
                                    <a:rPr lang="en-GB" sz="1800" b="1" i="1">
                                      <a:latin typeface="Cambria Math" panose="02040503050406030204" pitchFamily="18" charset="0"/>
                                    </a:rPr>
                                    <m:t>𝟏</m:t>
                                  </m:r>
                                </m:sub>
                                <m:sup>
                                  <m:r>
                                    <a:rPr lang="en-GB" sz="1800" b="1" i="1">
                                      <a:latin typeface="Cambria Math" panose="02040503050406030204" pitchFamily="18" charset="0"/>
                                    </a:rPr>
                                    <m:t>𝒏</m:t>
                                  </m:r>
                                </m:sup>
                                <m:e>
                                  <m:sSubSup>
                                    <m:sSubSupPr>
                                      <m:ctrlPr>
                                        <a:rPr lang="en-GB" sz="1800" b="1" i="1">
                                          <a:latin typeface="Cambria Math" charset="0"/>
                                        </a:rPr>
                                      </m:ctrlPr>
                                    </m:sSubSupPr>
                                    <m:e>
                                      <m:r>
                                        <a:rPr lang="en-GB" sz="1800" b="1" i="1">
                                          <a:latin typeface="Cambria Math" panose="02040503050406030204" pitchFamily="18" charset="0"/>
                                        </a:rPr>
                                        <m:t>𝑩</m:t>
                                      </m:r>
                                    </m:e>
                                    <m:sub>
                                      <m:r>
                                        <a:rPr lang="en-GB" sz="1800" b="1" i="1">
                                          <a:latin typeface="Cambria Math" panose="02040503050406030204" pitchFamily="18" charset="0"/>
                                        </a:rPr>
                                        <m:t>𝒊</m:t>
                                      </m:r>
                                    </m:sub>
                                    <m:sup>
                                      <m:r>
                                        <a:rPr lang="en-GB" sz="1800" b="1" i="1">
                                          <a:latin typeface="Cambria Math" panose="02040503050406030204" pitchFamily="18" charset="0"/>
                                        </a:rPr>
                                        <m:t>𝟐</m:t>
                                      </m:r>
                                    </m:sup>
                                  </m:sSubSup>
                                </m:e>
                              </m:nary>
                            </m:e>
                          </m:rad>
                        </m:den>
                      </m:f>
                    </m:oMath>
                  </m:oMathPara>
                </a14:m>
                <a:endParaRPr lang="en-GB" sz="1800" dirty="0"/>
              </a:p>
              <a:p>
                <a:pPr lvl="0">
                  <a:buSzPct val="25000"/>
                </a:pPr>
                <a:endParaRPr lang="vi-VN" sz="1800" dirty="0">
                  <a:solidFill>
                    <a:srgbClr val="3F3F3F"/>
                  </a:solidFill>
                </a:endParaRPr>
              </a:p>
            </p:txBody>
          </p:sp>
        </mc:Choice>
        <mc:Fallback xmlns="">
          <p:sp>
            <p:nvSpPr>
              <p:cNvPr id="6" name="Shape 316"/>
              <p:cNvSpPr txBox="1">
                <a:spLocks noRot="1" noChangeAspect="1" noMove="1" noResize="1" noEditPoints="1" noAdjustHandles="1" noChangeArrowheads="1" noChangeShapeType="1" noTextEdit="1"/>
              </p:cNvSpPr>
              <p:nvPr/>
            </p:nvSpPr>
            <p:spPr>
              <a:xfrm>
                <a:off x="393990" y="700125"/>
                <a:ext cx="8092867" cy="4235130"/>
              </a:xfrm>
              <a:prstGeom prst="rect">
                <a:avLst/>
              </a:prstGeom>
              <a:blipFill rotWithShape="0">
                <a:blip r:embed="rId3"/>
                <a:stretch>
                  <a:fillRect l="-678" t="-86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986316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302" name="Shape 302"/>
          <p:cNvSpPr txBox="1"/>
          <p:nvPr/>
        </p:nvSpPr>
        <p:spPr>
          <a:xfrm>
            <a:off x="1259916" y="3635989"/>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303" name="Shape 303"/>
          <p:cNvSpPr txBox="1"/>
          <p:nvPr/>
        </p:nvSpPr>
        <p:spPr>
          <a:xfrm>
            <a:off x="1259916" y="3956017"/>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2" name="Title 1"/>
          <p:cNvSpPr>
            <a:spLocks noGrp="1"/>
          </p:cNvSpPr>
          <p:nvPr>
            <p:ph type="title"/>
          </p:nvPr>
        </p:nvSpPr>
        <p:spPr>
          <a:xfrm>
            <a:off x="393990" y="71625"/>
            <a:ext cx="8785710" cy="628500"/>
          </a:xfrm>
        </p:spPr>
        <p:txBody>
          <a:bodyPr/>
          <a:lstStyle/>
          <a:p>
            <a:pPr algn="l"/>
            <a:r>
              <a:rPr lang="en-US" sz="2000" dirty="0"/>
              <a:t>Data Cleaning</a:t>
            </a:r>
          </a:p>
        </p:txBody>
      </p:sp>
      <p:sp>
        <p:nvSpPr>
          <p:cNvPr id="6" name="Shape 316"/>
          <p:cNvSpPr txBox="1"/>
          <p:nvPr/>
        </p:nvSpPr>
        <p:spPr>
          <a:xfrm>
            <a:off x="393990" y="700125"/>
            <a:ext cx="8092867" cy="444337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vi-VN" sz="1800" i="1" dirty="0">
                <a:solidFill>
                  <a:srgbClr val="3F3F3F"/>
                </a:solidFill>
              </a:rPr>
              <a:t>Unreasonable Value Removal</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990" y="1429252"/>
            <a:ext cx="3759872" cy="323534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0423" y="1445818"/>
            <a:ext cx="4332995" cy="3235345"/>
          </a:xfrm>
          <a:prstGeom prst="rect">
            <a:avLst/>
          </a:prstGeom>
        </p:spPr>
      </p:pic>
    </p:spTree>
    <p:extLst>
      <p:ext uri="{BB962C8B-B14F-4D97-AF65-F5344CB8AC3E}">
        <p14:creationId xmlns:p14="http://schemas.microsoft.com/office/powerpoint/2010/main" val="1128720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p:nvPr/>
        </p:nvSpPr>
        <p:spPr>
          <a:xfrm>
            <a:off x="403924" y="500275"/>
            <a:ext cx="2362800" cy="1152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Clr>
                <a:schemeClr val="lt1"/>
              </a:buClr>
              <a:buSzPct val="25000"/>
              <a:buFont typeface="Arial"/>
              <a:buNone/>
            </a:pPr>
            <a:r>
              <a:rPr lang="vi-VN" sz="3600" dirty="0">
                <a:solidFill>
                  <a:schemeClr val="lt1"/>
                </a:solidFill>
                <a:latin typeface="Arial"/>
                <a:ea typeface="Arial"/>
                <a:cs typeface="Arial"/>
                <a:sym typeface="Arial"/>
              </a:rPr>
              <a:t>Outline</a:t>
            </a:r>
            <a:endParaRPr lang="en" sz="3600" dirty="0">
              <a:solidFill>
                <a:schemeClr val="lt1"/>
              </a:solidFill>
              <a:latin typeface="Arial"/>
              <a:ea typeface="Arial"/>
              <a:cs typeface="Arial"/>
              <a:sym typeface="Arial"/>
            </a:endParaRPr>
          </a:p>
        </p:txBody>
      </p:sp>
      <p:sp>
        <p:nvSpPr>
          <p:cNvPr id="119" name="Shape 119"/>
          <p:cNvSpPr/>
          <p:nvPr/>
        </p:nvSpPr>
        <p:spPr>
          <a:xfrm>
            <a:off x="2829177" y="661825"/>
            <a:ext cx="720080" cy="720080"/>
          </a:xfrm>
          <a:prstGeom prst="ellipse">
            <a:avLst/>
          </a:prstGeom>
          <a:solidFill>
            <a:schemeClr val="lt1"/>
          </a:solidFill>
          <a:ln w="25400" cap="flat" cmpd="sng">
            <a:solidFill>
              <a:srgbClr val="0072C0">
                <a:alpha val="84705"/>
              </a:srgbClr>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20" name="Shape 120"/>
          <p:cNvSpPr/>
          <p:nvPr/>
        </p:nvSpPr>
        <p:spPr>
          <a:xfrm>
            <a:off x="2829177" y="1738323"/>
            <a:ext cx="720080" cy="720080"/>
          </a:xfrm>
          <a:prstGeom prst="ellipse">
            <a:avLst/>
          </a:prstGeom>
          <a:solidFill>
            <a:schemeClr val="lt1"/>
          </a:solidFill>
          <a:ln w="25400" cap="flat" cmpd="sng">
            <a:solidFill>
              <a:srgbClr val="0072C0">
                <a:alpha val="84705"/>
              </a:srgbClr>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21" name="Shape 121"/>
          <p:cNvSpPr/>
          <p:nvPr/>
        </p:nvSpPr>
        <p:spPr>
          <a:xfrm>
            <a:off x="2829177" y="2780939"/>
            <a:ext cx="720080" cy="720080"/>
          </a:xfrm>
          <a:prstGeom prst="ellipse">
            <a:avLst/>
          </a:prstGeom>
          <a:solidFill>
            <a:schemeClr val="lt1"/>
          </a:solidFill>
          <a:ln w="25400" cap="flat" cmpd="sng">
            <a:solidFill>
              <a:srgbClr val="0072C0">
                <a:alpha val="84705"/>
              </a:srgbClr>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22" name="Shape 122"/>
          <p:cNvSpPr/>
          <p:nvPr/>
        </p:nvSpPr>
        <p:spPr>
          <a:xfrm rot="1019565">
            <a:off x="2829177" y="3840496"/>
            <a:ext cx="720080" cy="720080"/>
          </a:xfrm>
          <a:prstGeom prst="ellipse">
            <a:avLst/>
          </a:prstGeom>
          <a:solidFill>
            <a:schemeClr val="lt1"/>
          </a:solidFill>
          <a:ln w="25400" cap="flat" cmpd="sng">
            <a:solidFill>
              <a:srgbClr val="0072C0">
                <a:alpha val="84705"/>
              </a:srgbClr>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29" name="Shape 129"/>
          <p:cNvSpPr txBox="1"/>
          <p:nvPr/>
        </p:nvSpPr>
        <p:spPr>
          <a:xfrm>
            <a:off x="3779910" y="883365"/>
            <a:ext cx="4320479"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vi-VN" sz="1200" b="1" dirty="0">
                <a:solidFill>
                  <a:srgbClr val="0072C0"/>
                </a:solidFill>
                <a:latin typeface="Arial"/>
                <a:ea typeface="Arial"/>
                <a:cs typeface="Arial"/>
                <a:sym typeface="Arial"/>
              </a:rPr>
              <a:t>Introduction</a:t>
            </a:r>
            <a:endParaRPr lang="en" sz="1200" b="1" dirty="0">
              <a:solidFill>
                <a:srgbClr val="0072C0"/>
              </a:solidFill>
              <a:latin typeface="Arial"/>
              <a:ea typeface="Arial"/>
              <a:cs typeface="Arial"/>
              <a:sym typeface="Arial"/>
            </a:endParaRPr>
          </a:p>
        </p:txBody>
      </p:sp>
      <p:sp>
        <p:nvSpPr>
          <p:cNvPr id="132" name="Shape 132"/>
          <p:cNvSpPr txBox="1"/>
          <p:nvPr/>
        </p:nvSpPr>
        <p:spPr>
          <a:xfrm>
            <a:off x="3779910" y="1924944"/>
            <a:ext cx="4320479"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vi-VN" sz="1200" b="1" dirty="0">
                <a:solidFill>
                  <a:srgbClr val="0072C0"/>
                </a:solidFill>
                <a:latin typeface="Arial"/>
                <a:ea typeface="Arial"/>
                <a:cs typeface="Arial"/>
                <a:sym typeface="Arial"/>
              </a:rPr>
              <a:t>Approach</a:t>
            </a:r>
            <a:endParaRPr lang="en" sz="1200" b="1" dirty="0">
              <a:solidFill>
                <a:srgbClr val="0072C0"/>
              </a:solidFill>
              <a:latin typeface="Arial"/>
              <a:ea typeface="Arial"/>
              <a:cs typeface="Arial"/>
              <a:sym typeface="Arial"/>
            </a:endParaRPr>
          </a:p>
        </p:txBody>
      </p:sp>
      <p:sp>
        <p:nvSpPr>
          <p:cNvPr id="135" name="Shape 135"/>
          <p:cNvSpPr txBox="1"/>
          <p:nvPr/>
        </p:nvSpPr>
        <p:spPr>
          <a:xfrm>
            <a:off x="3779909" y="2974568"/>
            <a:ext cx="4320479"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vi-VN" sz="1200" b="1" dirty="0">
                <a:solidFill>
                  <a:srgbClr val="0072C0"/>
                </a:solidFill>
                <a:latin typeface="Arial"/>
                <a:ea typeface="Arial"/>
                <a:cs typeface="Arial"/>
                <a:sym typeface="Arial"/>
              </a:rPr>
              <a:t>Result</a:t>
            </a:r>
            <a:endParaRPr lang="en" sz="1200" b="1" dirty="0">
              <a:solidFill>
                <a:srgbClr val="0072C0"/>
              </a:solidFill>
              <a:latin typeface="Arial"/>
              <a:ea typeface="Arial"/>
              <a:cs typeface="Arial"/>
              <a:sym typeface="Arial"/>
            </a:endParaRPr>
          </a:p>
        </p:txBody>
      </p:sp>
      <p:sp>
        <p:nvSpPr>
          <p:cNvPr id="138" name="Shape 138"/>
          <p:cNvSpPr txBox="1"/>
          <p:nvPr/>
        </p:nvSpPr>
        <p:spPr>
          <a:xfrm>
            <a:off x="3779909" y="4062036"/>
            <a:ext cx="4320479"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vi-VN" sz="1200" b="1" dirty="0">
                <a:solidFill>
                  <a:srgbClr val="0072C0"/>
                </a:solidFill>
                <a:latin typeface="Arial"/>
                <a:ea typeface="Arial"/>
                <a:cs typeface="Arial"/>
                <a:sym typeface="Arial"/>
              </a:rPr>
              <a:t>Conclusion and Future Work</a:t>
            </a:r>
            <a:endParaRPr lang="en" sz="1200" b="1" dirty="0">
              <a:solidFill>
                <a:srgbClr val="0072C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302" name="Shape 302"/>
          <p:cNvSpPr txBox="1"/>
          <p:nvPr/>
        </p:nvSpPr>
        <p:spPr>
          <a:xfrm>
            <a:off x="1259916" y="3635989"/>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303" name="Shape 303"/>
          <p:cNvSpPr txBox="1"/>
          <p:nvPr/>
        </p:nvSpPr>
        <p:spPr>
          <a:xfrm>
            <a:off x="1259916" y="3956017"/>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2" name="Title 1"/>
          <p:cNvSpPr>
            <a:spLocks noGrp="1"/>
          </p:cNvSpPr>
          <p:nvPr>
            <p:ph type="title"/>
          </p:nvPr>
        </p:nvSpPr>
        <p:spPr>
          <a:xfrm>
            <a:off x="393990" y="71625"/>
            <a:ext cx="8785710" cy="628500"/>
          </a:xfrm>
        </p:spPr>
        <p:txBody>
          <a:bodyPr/>
          <a:lstStyle/>
          <a:p>
            <a:pPr algn="l"/>
            <a:r>
              <a:rPr lang="en-US" sz="2000" dirty="0"/>
              <a:t>Standard Deviation</a:t>
            </a:r>
          </a:p>
        </p:txBody>
      </p:sp>
      <mc:AlternateContent xmlns:mc="http://schemas.openxmlformats.org/markup-compatibility/2006" xmlns:a14="http://schemas.microsoft.com/office/drawing/2010/main">
        <mc:Choice Requires="a14">
          <p:sp>
            <p:nvSpPr>
              <p:cNvPr id="6" name="Shape 316"/>
              <p:cNvSpPr txBox="1"/>
              <p:nvPr/>
            </p:nvSpPr>
            <p:spPr>
              <a:xfrm>
                <a:off x="393990" y="700125"/>
                <a:ext cx="8092867" cy="366834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vi-VN" sz="1800" dirty="0">
                    <a:solidFill>
                      <a:srgbClr val="3F3F3F"/>
                    </a:solidFill>
                  </a:rPr>
                  <a:t>3SD Method to remove unreasonable prices:</a:t>
                </a:r>
              </a:p>
              <a:p>
                <a:pPr marL="0" marR="0" lvl="0" indent="0" algn="l" rtl="0">
                  <a:spcBef>
                    <a:spcPts val="0"/>
                  </a:spcBef>
                  <a:buSzPct val="25000"/>
                  <a:buNone/>
                </a:pPr>
                <a:endParaRPr lang="vi-VN" sz="1800" dirty="0">
                  <a:solidFill>
                    <a:srgbClr val="3F3F3F"/>
                  </a:solidFill>
                </a:endParaRPr>
              </a:p>
              <a:p>
                <a:pPr algn="ctr">
                  <a:buSzPct val="25000"/>
                </a:pPr>
                <a14:m>
                  <m:oMath xmlns:m="http://schemas.openxmlformats.org/officeDocument/2006/math">
                    <m:acc>
                      <m:accPr>
                        <m:chr m:val="̅"/>
                        <m:ctrlPr>
                          <a:rPr lang="en-GB" sz="2800" b="1" i="1">
                            <a:latin typeface="Cambria Math" charset="0"/>
                          </a:rPr>
                        </m:ctrlPr>
                      </m:accPr>
                      <m:e>
                        <m:r>
                          <a:rPr lang="en-GB" sz="2800" b="1" i="1">
                            <a:latin typeface="Cambria Math" charset="0"/>
                          </a:rPr>
                          <m:t>𝐱</m:t>
                        </m:r>
                      </m:e>
                    </m:acc>
                  </m:oMath>
                </a14:m>
                <a:r>
                  <a:rPr lang="en-GB" sz="2800" b="1" dirty="0"/>
                  <a:t> </a:t>
                </a:r>
                <a14:m>
                  <m:oMath xmlns:m="http://schemas.openxmlformats.org/officeDocument/2006/math">
                    <m:r>
                      <a:rPr lang="en-GB" sz="2800" b="1">
                        <a:latin typeface="Cambria Math" charset="0"/>
                      </a:rPr>
                      <m:t>±</m:t>
                    </m:r>
                  </m:oMath>
                </a14:m>
                <a:r>
                  <a:rPr lang="en-GB" sz="2800" b="1" dirty="0"/>
                  <a:t> 3SD</a:t>
                </a:r>
              </a:p>
              <a:p>
                <a:pPr algn="ctr">
                  <a:buSzPct val="25000"/>
                </a:pPr>
                <a:endParaRPr lang="en-GB" sz="1800" b="1" dirty="0"/>
              </a:p>
              <a:p>
                <a:pPr>
                  <a:buSzPct val="25000"/>
                </a:pPr>
                <a:r>
                  <a:rPr lang="en-GB" sz="1800" b="1" dirty="0">
                    <a:solidFill>
                      <a:schemeClr val="accent5">
                        <a:lumMod val="75000"/>
                      </a:schemeClr>
                    </a:solidFill>
                  </a:rPr>
                  <a:t>Drawback: </a:t>
                </a:r>
              </a:p>
              <a:p>
                <a:pPr marL="285750" indent="-285750">
                  <a:buSzPct val="70000"/>
                  <a:buFont typeface="Wingdings" charset="2"/>
                  <a:buChar char="v"/>
                </a:pPr>
                <a:r>
                  <a:rPr lang="en-GB" sz="1800" dirty="0">
                    <a:solidFill>
                      <a:schemeClr val="tx1"/>
                    </a:solidFill>
                  </a:rPr>
                  <a:t>Mean and standard deviation can be influenced by the outliers.</a:t>
                </a:r>
              </a:p>
              <a:p>
                <a:pPr marL="285750" indent="-285750">
                  <a:buSzPct val="70000"/>
                  <a:buFont typeface="Wingdings" charset="2"/>
                  <a:buChar char="v"/>
                </a:pPr>
                <a:r>
                  <a:rPr lang="en-GB" sz="1800" dirty="0">
                    <a:solidFill>
                      <a:schemeClr val="tx1"/>
                    </a:solidFill>
                  </a:rPr>
                  <a:t>The standard deviation is affected more greatly, if the outlier is more extreme</a:t>
                </a:r>
              </a:p>
              <a:p>
                <a:pPr>
                  <a:buSzPct val="25000"/>
                </a:pPr>
                <a:endParaRPr lang="en-GB" sz="1800" dirty="0">
                  <a:solidFill>
                    <a:schemeClr val="tx1"/>
                  </a:solidFill>
                </a:endParaRPr>
              </a:p>
              <a:p>
                <a:pPr marL="0" marR="0" lvl="0" indent="0" algn="l" rtl="0">
                  <a:spcBef>
                    <a:spcPts val="0"/>
                  </a:spcBef>
                  <a:buSzPct val="25000"/>
                  <a:buNone/>
                </a:pPr>
                <a:endParaRPr lang="vi-VN" sz="1800" dirty="0">
                  <a:solidFill>
                    <a:srgbClr val="3F3F3F"/>
                  </a:solidFill>
                </a:endParaRPr>
              </a:p>
            </p:txBody>
          </p:sp>
        </mc:Choice>
        <mc:Fallback xmlns="">
          <p:sp>
            <p:nvSpPr>
              <p:cNvPr id="6" name="Shape 316"/>
              <p:cNvSpPr txBox="1">
                <a:spLocks noRot="1" noChangeAspect="1" noMove="1" noResize="1" noEditPoints="1" noAdjustHandles="1" noChangeArrowheads="1" noChangeShapeType="1" noTextEdit="1"/>
              </p:cNvSpPr>
              <p:nvPr/>
            </p:nvSpPr>
            <p:spPr>
              <a:xfrm>
                <a:off x="393990" y="700125"/>
                <a:ext cx="8092867" cy="3668349"/>
              </a:xfrm>
              <a:prstGeom prst="rect">
                <a:avLst/>
              </a:prstGeom>
              <a:blipFill rotWithShape="0">
                <a:blip r:embed="rId3"/>
                <a:stretch>
                  <a:fillRect l="-678" t="-99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942001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302" name="Shape 302"/>
          <p:cNvSpPr txBox="1"/>
          <p:nvPr/>
        </p:nvSpPr>
        <p:spPr>
          <a:xfrm>
            <a:off x="1259916" y="3635989"/>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303" name="Shape 303"/>
          <p:cNvSpPr txBox="1"/>
          <p:nvPr/>
        </p:nvSpPr>
        <p:spPr>
          <a:xfrm>
            <a:off x="1259916" y="3956017"/>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2" name="Title 1"/>
          <p:cNvSpPr>
            <a:spLocks noGrp="1"/>
          </p:cNvSpPr>
          <p:nvPr>
            <p:ph type="title"/>
          </p:nvPr>
        </p:nvSpPr>
        <p:spPr>
          <a:xfrm>
            <a:off x="393990" y="71625"/>
            <a:ext cx="8785710" cy="628500"/>
          </a:xfrm>
        </p:spPr>
        <p:txBody>
          <a:bodyPr/>
          <a:lstStyle/>
          <a:p>
            <a:pPr algn="l"/>
            <a:r>
              <a:rPr lang="en-US" sz="2000" dirty="0"/>
              <a:t>Interquartile Range</a:t>
            </a:r>
          </a:p>
        </p:txBody>
      </p:sp>
      <p:sp>
        <p:nvSpPr>
          <p:cNvPr id="6" name="Shape 316"/>
          <p:cNvSpPr txBox="1"/>
          <p:nvPr/>
        </p:nvSpPr>
        <p:spPr>
          <a:xfrm>
            <a:off x="393990" y="700125"/>
            <a:ext cx="8092867" cy="444337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vi-VN" sz="1600" dirty="0">
                <a:solidFill>
                  <a:srgbClr val="3F3F3F"/>
                </a:solidFill>
              </a:rPr>
              <a:t>Interquartile Range is computed as:</a:t>
            </a:r>
          </a:p>
          <a:p>
            <a:pPr marL="0" marR="0" lvl="0" indent="0" algn="ctr" rtl="0">
              <a:spcBef>
                <a:spcPts val="0"/>
              </a:spcBef>
              <a:buSzPct val="25000"/>
              <a:buNone/>
            </a:pPr>
            <a:endParaRPr lang="vi-VN" sz="1600" dirty="0">
              <a:solidFill>
                <a:srgbClr val="3F3F3F"/>
              </a:solidFill>
            </a:endParaRPr>
          </a:p>
          <a:p>
            <a:pPr marL="0" marR="0" lvl="0" indent="0" rtl="0">
              <a:spcBef>
                <a:spcPts val="0"/>
              </a:spcBef>
              <a:buSzPct val="25000"/>
              <a:buNone/>
            </a:pPr>
            <a:r>
              <a:rPr lang="vi-VN" sz="1600" b="1" dirty="0">
                <a:solidFill>
                  <a:srgbClr val="3F3F3F"/>
                </a:solidFill>
              </a:rPr>
              <a:t>		</a:t>
            </a:r>
            <a:r>
              <a:rPr lang="vi-VN" sz="2000" b="1" dirty="0">
                <a:solidFill>
                  <a:srgbClr val="3F3F3F"/>
                </a:solidFill>
              </a:rPr>
              <a:t>IQR = Q3 </a:t>
            </a:r>
            <a:r>
              <a:rPr lang="mr-IN" sz="2000" b="1" dirty="0">
                <a:solidFill>
                  <a:srgbClr val="3F3F3F"/>
                </a:solidFill>
              </a:rPr>
              <a:t>–</a:t>
            </a:r>
            <a:r>
              <a:rPr lang="vi-VN" sz="2000" b="1" dirty="0">
                <a:solidFill>
                  <a:srgbClr val="3F3F3F"/>
                </a:solidFill>
              </a:rPr>
              <a:t> Q1 </a:t>
            </a:r>
          </a:p>
          <a:p>
            <a:pPr marL="0" marR="0" lvl="0" indent="0" rtl="0">
              <a:spcBef>
                <a:spcPts val="0"/>
              </a:spcBef>
              <a:buSzPct val="25000"/>
              <a:buNone/>
            </a:pPr>
            <a:endParaRPr lang="vi-VN" sz="1600" dirty="0">
              <a:solidFill>
                <a:srgbClr val="3F3F3F"/>
              </a:solidFill>
            </a:endParaRPr>
          </a:p>
          <a:p>
            <a:pPr marL="0" marR="0" lvl="0" indent="0" rtl="0">
              <a:spcBef>
                <a:spcPts val="0"/>
              </a:spcBef>
              <a:buSzPct val="25000"/>
              <a:buNone/>
            </a:pPr>
            <a:endParaRPr lang="vi-VN" sz="1600" dirty="0">
              <a:solidFill>
                <a:srgbClr val="3F3F3F"/>
              </a:solidFill>
            </a:endParaRPr>
          </a:p>
          <a:p>
            <a:pPr lvl="0">
              <a:buSzPct val="25000"/>
            </a:pPr>
            <a:endParaRPr lang="en-US" sz="1600" dirty="0">
              <a:solidFill>
                <a:srgbClr val="3F3F3F"/>
              </a:solidFill>
            </a:endParaRPr>
          </a:p>
          <a:p>
            <a:pPr lvl="0">
              <a:buSzPct val="25000"/>
            </a:pPr>
            <a:endParaRPr lang="en-US" sz="1600" dirty="0">
              <a:solidFill>
                <a:srgbClr val="3F3F3F"/>
              </a:solidFill>
            </a:endParaRPr>
          </a:p>
          <a:p>
            <a:pPr lvl="0">
              <a:buSzPct val="25000"/>
            </a:pPr>
            <a:endParaRPr lang="vi-VN" sz="1600" dirty="0">
              <a:solidFill>
                <a:srgbClr val="3F3F3F"/>
              </a:solidFill>
            </a:endParaRPr>
          </a:p>
          <a:p>
            <a:pPr lvl="0">
              <a:buSzPct val="25000"/>
            </a:pPr>
            <a:r>
              <a:rPr lang="vi-VN" sz="1600" dirty="0">
                <a:solidFill>
                  <a:srgbClr val="3F3F3F"/>
                </a:solidFill>
              </a:rPr>
              <a:t>Outliers are detedted by:</a:t>
            </a:r>
          </a:p>
          <a:p>
            <a:pPr marL="0" marR="0" lvl="0" indent="0" algn="ctr" rtl="0">
              <a:spcBef>
                <a:spcPts val="0"/>
              </a:spcBef>
              <a:buSzPct val="25000"/>
              <a:buNone/>
            </a:pPr>
            <a:r>
              <a:rPr lang="en-US" sz="1600" dirty="0">
                <a:solidFill>
                  <a:srgbClr val="3F3F3F"/>
                </a:solidFill>
              </a:rPr>
              <a:t>V</a:t>
            </a:r>
            <a:r>
              <a:rPr lang="vi-VN" sz="1600" dirty="0">
                <a:solidFill>
                  <a:srgbClr val="3F3F3F"/>
                </a:solidFill>
              </a:rPr>
              <a:t>alues below </a:t>
            </a:r>
            <a:r>
              <a:rPr lang="vi-VN" sz="1600" b="1" dirty="0">
                <a:solidFill>
                  <a:srgbClr val="3F3F3F"/>
                </a:solidFill>
              </a:rPr>
              <a:t>Q1 </a:t>
            </a:r>
            <a:r>
              <a:rPr lang="mr-IN" sz="1600" b="1" dirty="0">
                <a:solidFill>
                  <a:srgbClr val="3F3F3F"/>
                </a:solidFill>
              </a:rPr>
              <a:t>–</a:t>
            </a:r>
            <a:r>
              <a:rPr lang="vi-VN" sz="1600" b="1" dirty="0">
                <a:solidFill>
                  <a:srgbClr val="3F3F3F"/>
                </a:solidFill>
              </a:rPr>
              <a:t> 1.5xIQR  </a:t>
            </a:r>
          </a:p>
          <a:p>
            <a:pPr marL="0" marR="0" lvl="0" indent="0" algn="ctr" rtl="0">
              <a:spcBef>
                <a:spcPts val="0"/>
              </a:spcBef>
              <a:buSzPct val="25000"/>
              <a:buNone/>
            </a:pPr>
            <a:r>
              <a:rPr lang="en-US" sz="1600" dirty="0">
                <a:solidFill>
                  <a:srgbClr val="3F3F3F"/>
                </a:solidFill>
              </a:rPr>
              <a:t>V</a:t>
            </a:r>
            <a:r>
              <a:rPr lang="vi-VN" sz="1600" dirty="0">
                <a:solidFill>
                  <a:srgbClr val="3F3F3F"/>
                </a:solidFill>
              </a:rPr>
              <a:t>alues above </a:t>
            </a:r>
            <a:r>
              <a:rPr lang="vi-VN" sz="1600" b="1" dirty="0">
                <a:solidFill>
                  <a:srgbClr val="3F3F3F"/>
                </a:solidFill>
              </a:rPr>
              <a:t>Q3 + 1.5xIQR</a:t>
            </a:r>
          </a:p>
          <a:p>
            <a:pPr marL="0" marR="0" lvl="0" indent="0" algn="ctr" rtl="0">
              <a:spcBef>
                <a:spcPts val="0"/>
              </a:spcBef>
              <a:buSzPct val="25000"/>
              <a:buNone/>
            </a:pPr>
            <a:endParaRPr lang="vi-VN" sz="1600" b="1" dirty="0">
              <a:solidFill>
                <a:srgbClr val="3F3F3F"/>
              </a:solidFill>
            </a:endParaRPr>
          </a:p>
          <a:p>
            <a:pPr marL="0" marR="0" lvl="0" indent="0" rtl="0">
              <a:spcBef>
                <a:spcPts val="0"/>
              </a:spcBef>
              <a:buSzPct val="25000"/>
              <a:buNone/>
            </a:pPr>
            <a:r>
              <a:rPr lang="vi-VN" sz="1600" b="1" dirty="0">
                <a:solidFill>
                  <a:srgbClr val="3F3F3F"/>
                </a:solidFill>
              </a:rPr>
              <a:t>Drawback:</a:t>
            </a:r>
          </a:p>
          <a:p>
            <a:pPr marL="285750" marR="0" lvl="0" indent="-285750" rtl="0">
              <a:spcBef>
                <a:spcPts val="0"/>
              </a:spcBef>
              <a:buSzPct val="70000"/>
              <a:buFont typeface="Wingdings" charset="2"/>
              <a:buChar char="§"/>
            </a:pPr>
            <a:r>
              <a:rPr lang="vi-VN" sz="1600" dirty="0">
                <a:solidFill>
                  <a:srgbClr val="3F3F3F"/>
                </a:solidFill>
              </a:rPr>
              <a:t>If Q1 is equal Q3, IQR will be 0</a:t>
            </a:r>
          </a:p>
          <a:p>
            <a:pPr marL="285750" marR="0" lvl="0" indent="-285750" rtl="0">
              <a:spcBef>
                <a:spcPts val="0"/>
              </a:spcBef>
              <a:buSzPct val="70000"/>
              <a:buFont typeface="Wingdings" charset="2"/>
              <a:buChar char="§"/>
            </a:pPr>
            <a:r>
              <a:rPr lang="vi-VN" sz="1600" dirty="0">
                <a:solidFill>
                  <a:srgbClr val="3F3F3F"/>
                </a:solidFill>
              </a:rPr>
              <a:t>Outliers cannot be detected because width of expected range is 0</a:t>
            </a:r>
          </a:p>
          <a:p>
            <a:pPr marL="285750" marR="0" lvl="0" indent="-285750" algn="l" rtl="0">
              <a:spcBef>
                <a:spcPts val="0"/>
              </a:spcBef>
              <a:buSzPct val="70000"/>
              <a:buFont typeface="Wingdings" charset="2"/>
              <a:buChar char="§"/>
            </a:pPr>
            <a:endParaRPr lang="vi-VN" sz="1800" dirty="0">
              <a:solidFill>
                <a:srgbClr val="3F3F3F"/>
              </a:solidFill>
            </a:endParaRPr>
          </a:p>
          <a:p>
            <a:pPr marL="0" marR="0" lvl="0" indent="0" algn="l" rtl="0">
              <a:spcBef>
                <a:spcPts val="0"/>
              </a:spcBef>
              <a:buSzPct val="25000"/>
              <a:buNone/>
            </a:pPr>
            <a:endParaRPr lang="vi-VN" sz="1800" dirty="0">
              <a:solidFill>
                <a:srgbClr val="3F3F3F"/>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3366" y="700125"/>
            <a:ext cx="3753492" cy="1822610"/>
          </a:xfrm>
          <a:prstGeom prst="rect">
            <a:avLst/>
          </a:prstGeom>
        </p:spPr>
      </p:pic>
    </p:spTree>
    <p:extLst>
      <p:ext uri="{BB962C8B-B14F-4D97-AF65-F5344CB8AC3E}">
        <p14:creationId xmlns:p14="http://schemas.microsoft.com/office/powerpoint/2010/main" val="10787237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302" name="Shape 302"/>
          <p:cNvSpPr txBox="1"/>
          <p:nvPr/>
        </p:nvSpPr>
        <p:spPr>
          <a:xfrm>
            <a:off x="1259916" y="3635989"/>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303" name="Shape 303"/>
          <p:cNvSpPr txBox="1"/>
          <p:nvPr/>
        </p:nvSpPr>
        <p:spPr>
          <a:xfrm>
            <a:off x="1259916" y="3956017"/>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2" name="Title 1"/>
          <p:cNvSpPr>
            <a:spLocks noGrp="1"/>
          </p:cNvSpPr>
          <p:nvPr>
            <p:ph type="title"/>
          </p:nvPr>
        </p:nvSpPr>
        <p:spPr>
          <a:xfrm>
            <a:off x="393990" y="71625"/>
            <a:ext cx="8785710" cy="628500"/>
          </a:xfrm>
        </p:spPr>
        <p:txBody>
          <a:bodyPr/>
          <a:lstStyle/>
          <a:p>
            <a:pPr algn="l"/>
            <a:r>
              <a:rPr lang="en-US" sz="2000" dirty="0"/>
              <a:t>Modified Z-Score</a:t>
            </a:r>
          </a:p>
        </p:txBody>
      </p:sp>
      <mc:AlternateContent xmlns:mc="http://schemas.openxmlformats.org/markup-compatibility/2006" xmlns:a14="http://schemas.microsoft.com/office/drawing/2010/main">
        <mc:Choice Requires="a14">
          <p:sp>
            <p:nvSpPr>
              <p:cNvPr id="6" name="Shape 316"/>
              <p:cNvSpPr txBox="1"/>
              <p:nvPr/>
            </p:nvSpPr>
            <p:spPr>
              <a:xfrm>
                <a:off x="393990" y="700125"/>
                <a:ext cx="8092867" cy="366834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vi-VN" sz="1800" dirty="0">
                    <a:solidFill>
                      <a:srgbClr val="3F3F3F"/>
                    </a:solidFill>
                  </a:rPr>
                  <a:t>Data follows normal distribution, Z-score is calculated as:</a:t>
                </a:r>
              </a:p>
              <a:p>
                <a:pPr marL="0" marR="0" lvl="0" indent="0" algn="l" rtl="0">
                  <a:spcBef>
                    <a:spcPts val="0"/>
                  </a:spcBef>
                  <a:buSzPct val="25000"/>
                  <a:buNone/>
                </a:pPr>
                <a:endParaRPr lang="vi-VN" sz="1800" dirty="0">
                  <a:solidFill>
                    <a:srgbClr val="3F3F3F"/>
                  </a:solidFill>
                </a:endParaRPr>
              </a:p>
              <a:p>
                <a:pPr algn="ctr">
                  <a:buSzPct val="25000"/>
                </a:pPr>
                <a:r>
                  <a:rPr lang="en-GB" sz="2400" b="1" dirty="0"/>
                  <a:t>		</a:t>
                </a:r>
                <a:r>
                  <a:rPr lang="en-GB" sz="2400" b="1" dirty="0" err="1"/>
                  <a:t>Z</a:t>
                </a:r>
                <a:r>
                  <a:rPr lang="en-GB" sz="2400" b="1" baseline="-25000" dirty="0" err="1"/>
                  <a:t>i</a:t>
                </a:r>
                <a:r>
                  <a:rPr lang="en-GB" sz="2400" b="1" dirty="0"/>
                  <a:t> = </a:t>
                </a:r>
                <a14:m>
                  <m:oMath xmlns:m="http://schemas.openxmlformats.org/officeDocument/2006/math">
                    <m:f>
                      <m:fPr>
                        <m:ctrlPr>
                          <a:rPr lang="en-GB" sz="2400" b="1" i="1">
                            <a:latin typeface="Cambria Math" charset="0"/>
                          </a:rPr>
                        </m:ctrlPr>
                      </m:fPr>
                      <m:num>
                        <m:r>
                          <a:rPr lang="vi-VN" sz="2400" b="1" i="1">
                            <a:latin typeface="Cambria Math" charset="0"/>
                          </a:rPr>
                          <m:t>𝐱</m:t>
                        </m:r>
                        <m:r>
                          <a:rPr lang="vi-VN" sz="2400" b="1" i="1" baseline="-25000">
                            <a:latin typeface="Cambria Math" charset="0"/>
                          </a:rPr>
                          <m:t>𝐢</m:t>
                        </m:r>
                        <m:r>
                          <a:rPr lang="en-GB" sz="2400" b="1" i="1">
                            <a:latin typeface="Cambria Math" charset="0"/>
                          </a:rPr>
                          <m:t>−</m:t>
                        </m:r>
                        <m:r>
                          <a:rPr lang="en-GB" sz="2400" b="1">
                            <a:latin typeface="Cambria Math" charset="0"/>
                          </a:rPr>
                          <m:t> </m:t>
                        </m:r>
                        <m:acc>
                          <m:accPr>
                            <m:chr m:val="̅"/>
                            <m:ctrlPr>
                              <a:rPr lang="en-GB" sz="2400" b="1" i="1">
                                <a:latin typeface="Cambria Math" charset="0"/>
                              </a:rPr>
                            </m:ctrlPr>
                          </m:accPr>
                          <m:e>
                            <m:r>
                              <a:rPr lang="en-GB" sz="2400" b="1" i="1">
                                <a:latin typeface="Cambria Math" charset="0"/>
                              </a:rPr>
                              <m:t>𝐱</m:t>
                            </m:r>
                          </m:e>
                        </m:acc>
                      </m:num>
                      <m:den>
                        <m:r>
                          <a:rPr lang="en-GB" sz="2400" b="1" i="1">
                            <a:latin typeface="Cambria Math" charset="0"/>
                          </a:rPr>
                          <m:t>𝐬𝐝</m:t>
                        </m:r>
                      </m:den>
                    </m:f>
                  </m:oMath>
                </a14:m>
                <a:r>
                  <a:rPr lang="en-GB" sz="2400" b="1" dirty="0"/>
                  <a:t> </a:t>
                </a:r>
                <a:r>
                  <a:rPr lang="en-GB" sz="1800" b="1" dirty="0"/>
                  <a:t>, </a:t>
                </a:r>
                <a:r>
                  <a:rPr lang="en-GB" dirty="0"/>
                  <a:t>for X</a:t>
                </a:r>
                <a:r>
                  <a:rPr lang="en-GB" baseline="-25000" dirty="0"/>
                  <a:t>­i</a:t>
                </a:r>
                <a:r>
                  <a:rPr lang="en-GB" dirty="0"/>
                  <a:t> </a:t>
                </a:r>
                <a14:m>
                  <m:oMath xmlns:m="http://schemas.openxmlformats.org/officeDocument/2006/math">
                    <m:r>
                      <a:rPr lang="en-GB" b="0">
                        <a:latin typeface="Cambria Math" charset="0"/>
                      </a:rPr>
                      <m:t>~ </m:t>
                    </m:r>
                  </m:oMath>
                </a14:m>
                <a:r>
                  <a:rPr lang="en-GB" dirty="0"/>
                  <a:t>N(</a:t>
                </a:r>
                <a14:m>
                  <m:oMath xmlns:m="http://schemas.openxmlformats.org/officeDocument/2006/math">
                    <m:r>
                      <a:rPr lang="en-GB" b="0" i="1">
                        <a:latin typeface="Cambria Math" charset="0"/>
                      </a:rPr>
                      <m:t>𝜇</m:t>
                    </m:r>
                    <m:r>
                      <a:rPr lang="en-GB" b="0">
                        <a:latin typeface="Cambria Math" charset="0"/>
                      </a:rPr>
                      <m:t>, </m:t>
                    </m:r>
                    <m:sSup>
                      <m:sSupPr>
                        <m:ctrlPr>
                          <a:rPr lang="en-GB" i="1">
                            <a:latin typeface="Cambria Math" charset="0"/>
                          </a:rPr>
                        </m:ctrlPr>
                      </m:sSupPr>
                      <m:e>
                        <m:r>
                          <a:rPr lang="en-GB" b="0" i="1">
                            <a:latin typeface="Cambria Math" charset="0"/>
                          </a:rPr>
                          <m:t>𝜎</m:t>
                        </m:r>
                      </m:e>
                      <m:sup>
                        <m:r>
                          <a:rPr lang="en-GB" b="0" i="1">
                            <a:latin typeface="Cambria Math" charset="0"/>
                          </a:rPr>
                          <m:t>2</m:t>
                        </m:r>
                      </m:sup>
                    </m:sSup>
                  </m:oMath>
                </a14:m>
                <a:r>
                  <a:rPr lang="en-GB" dirty="0"/>
                  <a:t>)</a:t>
                </a:r>
                <a:r>
                  <a:rPr lang="en-GB" baseline="-25000" dirty="0"/>
                  <a:t>, </a:t>
                </a:r>
                <a:r>
                  <a:rPr lang="vi-VN" dirty="0"/>
                  <a:t>and sd stands for standard deviation.</a:t>
                </a:r>
                <a:endParaRPr lang="en-GB" dirty="0"/>
              </a:p>
              <a:p>
                <a:pPr marL="0" marR="0" lvl="0" indent="0" algn="l" rtl="0">
                  <a:spcBef>
                    <a:spcPts val="0"/>
                  </a:spcBef>
                  <a:buSzPct val="25000"/>
                  <a:buNone/>
                </a:pPr>
                <a:endParaRPr lang="vi-VN" sz="1800" dirty="0">
                  <a:solidFill>
                    <a:srgbClr val="3F3F3F"/>
                  </a:solidFill>
                </a:endParaRPr>
              </a:p>
              <a:p>
                <a:pPr marL="0" marR="0" lvl="0" indent="0" algn="l" rtl="0">
                  <a:spcBef>
                    <a:spcPts val="0"/>
                  </a:spcBef>
                  <a:buSzPct val="25000"/>
                  <a:buNone/>
                </a:pPr>
                <a:r>
                  <a:rPr lang="vi-VN" sz="1800" dirty="0">
                    <a:solidFill>
                      <a:srgbClr val="3F3F3F"/>
                    </a:solidFill>
                  </a:rPr>
                  <a:t>Mean and standard deviation </a:t>
                </a:r>
              </a:p>
              <a:p>
                <a:pPr marL="0" marR="0" lvl="0" indent="0" algn="l" rtl="0">
                  <a:spcBef>
                    <a:spcPts val="0"/>
                  </a:spcBef>
                  <a:buSzPct val="25000"/>
                  <a:buNone/>
                </a:pPr>
                <a:endParaRPr lang="vi-VN" sz="1800" dirty="0">
                  <a:solidFill>
                    <a:srgbClr val="3F3F3F"/>
                  </a:solidFill>
                </a:endParaRPr>
              </a:p>
              <a:p>
                <a:pPr marL="0" marR="0" lvl="0" indent="0" algn="l" rtl="0">
                  <a:spcBef>
                    <a:spcPts val="0"/>
                  </a:spcBef>
                  <a:buSzPct val="25000"/>
                  <a:buNone/>
                </a:pPr>
                <a:r>
                  <a:rPr lang="vi-VN" sz="1800" dirty="0">
                    <a:solidFill>
                      <a:srgbClr val="3F3F3F"/>
                    </a:solidFill>
                  </a:rPr>
                  <a:t>Modified Z-score is defined as:</a:t>
                </a:r>
              </a:p>
              <a:p>
                <a:pPr marL="0" marR="0" lvl="0" indent="0" algn="l" rtl="0">
                  <a:spcBef>
                    <a:spcPts val="0"/>
                  </a:spcBef>
                  <a:buSzPct val="25000"/>
                  <a:buNone/>
                </a:pPr>
                <a:endParaRPr lang="vi-VN" sz="1800" dirty="0">
                  <a:solidFill>
                    <a:srgbClr val="3F3F3F"/>
                  </a:solidFill>
                </a:endParaRPr>
              </a:p>
              <a:p>
                <a:pPr algn="ctr">
                  <a:buSzPct val="25000"/>
                </a:pPr>
                <a:r>
                  <a:rPr lang="en-CA" sz="2400" b="1" dirty="0" err="1"/>
                  <a:t>M</a:t>
                </a:r>
                <a:r>
                  <a:rPr lang="en-CA" sz="2400" b="1" baseline="-25000" dirty="0" err="1"/>
                  <a:t>i</a:t>
                </a:r>
                <a:r>
                  <a:rPr lang="en-CA" sz="2400" b="1" baseline="-25000" dirty="0"/>
                  <a:t> </a:t>
                </a:r>
                <a:r>
                  <a:rPr lang="en-CA" sz="2400" b="1" dirty="0"/>
                  <a:t>= </a:t>
                </a:r>
                <a14:m>
                  <m:oMath xmlns:m="http://schemas.openxmlformats.org/officeDocument/2006/math">
                    <m:f>
                      <m:fPr>
                        <m:ctrlPr>
                          <a:rPr lang="en-GB" sz="2400" b="1" i="1">
                            <a:latin typeface="Cambria Math" charset="0"/>
                          </a:rPr>
                        </m:ctrlPr>
                      </m:fPr>
                      <m:num>
                        <m:r>
                          <a:rPr lang="en-CA" sz="2400" b="1" i="1">
                            <a:latin typeface="Cambria Math" charset="0"/>
                          </a:rPr>
                          <m:t>𝟎</m:t>
                        </m:r>
                        <m:r>
                          <a:rPr lang="en-CA" sz="2400" b="1" i="1">
                            <a:latin typeface="Cambria Math" charset="0"/>
                          </a:rPr>
                          <m:t>.</m:t>
                        </m:r>
                        <m:r>
                          <a:rPr lang="en-CA" sz="2400" b="1" i="1">
                            <a:latin typeface="Cambria Math" charset="0"/>
                          </a:rPr>
                          <m:t>𝟔𝟕𝟒𝟓</m:t>
                        </m:r>
                        <m:r>
                          <a:rPr lang="en-CA" sz="2400" b="1" i="1">
                            <a:latin typeface="Cambria Math" charset="0"/>
                          </a:rPr>
                          <m:t>(</m:t>
                        </m:r>
                        <m:r>
                          <a:rPr lang="en-CA" sz="2400" b="1" i="1">
                            <a:latin typeface="Cambria Math" charset="0"/>
                          </a:rPr>
                          <m:t>𝐱𝐢</m:t>
                        </m:r>
                        <m:r>
                          <a:rPr lang="en-CA" sz="2400" b="1" i="1">
                            <a:latin typeface="Cambria Math" charset="0"/>
                          </a:rPr>
                          <m:t>−</m:t>
                        </m:r>
                        <m:r>
                          <a:rPr lang="en-CA" sz="2400" b="1">
                            <a:latin typeface="Cambria Math" charset="0"/>
                          </a:rPr>
                          <m:t> </m:t>
                        </m:r>
                        <m:r>
                          <a:rPr lang="en-CA" sz="2400" b="1" i="1">
                            <a:latin typeface="Cambria Math" charset="0"/>
                          </a:rPr>
                          <m:t>𝑺𝑨</m:t>
                        </m:r>
                        <m:r>
                          <a:rPr lang="en-CA" sz="2400" b="1" i="1">
                            <a:latin typeface="Cambria Math" charset="0"/>
                          </a:rPr>
                          <m:t>)</m:t>
                        </m:r>
                      </m:num>
                      <m:den>
                        <m:r>
                          <a:rPr lang="en-CA" sz="2400" b="1" i="1">
                            <a:latin typeface="Cambria Math" charset="0"/>
                          </a:rPr>
                          <m:t>𝑴𝑨𝑫</m:t>
                        </m:r>
                      </m:den>
                    </m:f>
                    <m:r>
                      <a:rPr lang="en-CA" sz="2400" b="1" i="1">
                        <a:latin typeface="Cambria Math" charset="0"/>
                      </a:rPr>
                      <m:t> </m:t>
                    </m:r>
                  </m:oMath>
                </a14:m>
                <a:endParaRPr lang="en-GB" sz="2400" dirty="0"/>
              </a:p>
              <a:p>
                <a:pPr marL="0" marR="0" lvl="0" indent="0" algn="l" rtl="0">
                  <a:spcBef>
                    <a:spcPts val="0"/>
                  </a:spcBef>
                  <a:buSzPct val="25000"/>
                  <a:buNone/>
                </a:pPr>
                <a:endParaRPr lang="vi-VN" sz="1800" dirty="0">
                  <a:solidFill>
                    <a:srgbClr val="3F3F3F"/>
                  </a:solidFill>
                </a:endParaRPr>
              </a:p>
              <a:p>
                <a:pPr>
                  <a:buSzPct val="25000"/>
                </a:pPr>
                <a:r>
                  <a:rPr lang="en-CA" sz="1800" dirty="0"/>
                  <a:t>If </a:t>
                </a:r>
                <a:r>
                  <a:rPr lang="en-CA" sz="1800" dirty="0" err="1"/>
                  <a:t>M</a:t>
                </a:r>
                <a:r>
                  <a:rPr lang="en-CA" sz="1800" baseline="-25000" dirty="0" err="1"/>
                  <a:t>i</a:t>
                </a:r>
                <a:r>
                  <a:rPr lang="en-CA" sz="1800" baseline="-25000" dirty="0"/>
                  <a:t> </a:t>
                </a:r>
                <a:r>
                  <a:rPr lang="en-CA" sz="1800" dirty="0"/>
                  <a:t>&gt; 0.35, then x</a:t>
                </a:r>
                <a:r>
                  <a:rPr lang="en-CA" sz="1800" baseline="-25000" dirty="0"/>
                  <a:t>i</a:t>
                </a:r>
                <a:r>
                  <a:rPr lang="en-CA" sz="1800" dirty="0"/>
                  <a:t> is considered as an outlier.</a:t>
                </a:r>
                <a:endParaRPr lang="en-GB" sz="1800" dirty="0"/>
              </a:p>
              <a:p>
                <a:pPr marL="0" marR="0" lvl="0" indent="0" algn="l" rtl="0">
                  <a:spcBef>
                    <a:spcPts val="0"/>
                  </a:spcBef>
                  <a:buSzPct val="25000"/>
                  <a:buNone/>
                </a:pPr>
                <a:endParaRPr lang="vi-VN" sz="1800" dirty="0">
                  <a:solidFill>
                    <a:srgbClr val="3F3F3F"/>
                  </a:solidFill>
                </a:endParaRPr>
              </a:p>
              <a:p>
                <a:pPr marL="0" marR="0" lvl="0" indent="0" algn="l" rtl="0">
                  <a:spcBef>
                    <a:spcPts val="0"/>
                  </a:spcBef>
                  <a:buSzPct val="25000"/>
                  <a:buNone/>
                </a:pPr>
                <a:endParaRPr lang="vi-VN" sz="1800" dirty="0">
                  <a:solidFill>
                    <a:srgbClr val="3F3F3F"/>
                  </a:solidFill>
                </a:endParaRPr>
              </a:p>
            </p:txBody>
          </p:sp>
        </mc:Choice>
        <mc:Fallback xmlns="">
          <p:sp>
            <p:nvSpPr>
              <p:cNvPr id="6" name="Shape 316"/>
              <p:cNvSpPr txBox="1">
                <a:spLocks noRot="1" noChangeAspect="1" noMove="1" noResize="1" noEditPoints="1" noAdjustHandles="1" noChangeArrowheads="1" noChangeShapeType="1" noTextEdit="1"/>
              </p:cNvSpPr>
              <p:nvPr/>
            </p:nvSpPr>
            <p:spPr>
              <a:xfrm>
                <a:off x="393990" y="700125"/>
                <a:ext cx="8092867" cy="3668349"/>
              </a:xfrm>
              <a:prstGeom prst="rect">
                <a:avLst/>
              </a:prstGeom>
              <a:blipFill rotWithShape="0">
                <a:blip r:embed="rId3"/>
                <a:stretch>
                  <a:fillRect l="-678" t="-997" b="-1329"/>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961168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4" name="Shape 314"/>
          <p:cNvPicPr preferRelativeResize="0">
            <a:picLocks noGrp="1"/>
          </p:cNvPicPr>
          <p:nvPr>
            <p:ph type="pic" idx="2"/>
          </p:nvPr>
        </p:nvPicPr>
        <p:blipFill rotWithShape="1">
          <a:blip r:embed="rId3">
            <a:alphaModFix/>
          </a:blip>
          <a:srcRect l="31727" r="31727"/>
          <a:stretch/>
        </p:blipFill>
        <p:spPr>
          <a:xfrm>
            <a:off x="5332703" y="0"/>
            <a:ext cx="3338623" cy="5143499"/>
          </a:xfrm>
          <a:prstGeom prst="rect">
            <a:avLst/>
          </a:prstGeom>
          <a:solidFill>
            <a:srgbClr val="D8D8D8"/>
          </a:solidFill>
          <a:ln>
            <a:noFill/>
          </a:ln>
        </p:spPr>
      </p:pic>
      <p:sp>
        <p:nvSpPr>
          <p:cNvPr id="315" name="Shape 315"/>
          <p:cNvSpPr txBox="1"/>
          <p:nvPr/>
        </p:nvSpPr>
        <p:spPr>
          <a:xfrm>
            <a:off x="539552" y="699293"/>
            <a:ext cx="3456383" cy="194446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rgbClr val="0072C0"/>
              </a:buClr>
              <a:buSzPct val="25000"/>
              <a:buFont typeface="Arial"/>
              <a:buNone/>
            </a:pPr>
            <a:r>
              <a:rPr lang="vi-VN" sz="3200" b="1" dirty="0">
                <a:solidFill>
                  <a:srgbClr val="0072C0"/>
                </a:solidFill>
                <a:latin typeface="Arial"/>
                <a:ea typeface="Arial"/>
                <a:cs typeface="Arial"/>
                <a:sym typeface="Arial"/>
              </a:rPr>
              <a:t>Result</a:t>
            </a:r>
            <a:endParaRPr lang="en" sz="3200" b="1" dirty="0">
              <a:solidFill>
                <a:srgbClr val="0072C0"/>
              </a:solidFill>
              <a:latin typeface="Arial"/>
              <a:ea typeface="Arial"/>
              <a:cs typeface="Arial"/>
              <a:sym typeface="Arial"/>
            </a:endParaRPr>
          </a:p>
        </p:txBody>
      </p:sp>
    </p:spTree>
    <p:extLst>
      <p:ext uri="{BB962C8B-B14F-4D97-AF65-F5344CB8AC3E}">
        <p14:creationId xmlns:p14="http://schemas.microsoft.com/office/powerpoint/2010/main" val="4130595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Shape 775"/>
          <p:cNvSpPr/>
          <p:nvPr/>
        </p:nvSpPr>
        <p:spPr>
          <a:xfrm>
            <a:off x="0" y="0"/>
            <a:ext cx="9144000" cy="2571749"/>
          </a:xfrm>
          <a:prstGeom prst="rect">
            <a:avLst/>
          </a:prstGeom>
          <a:solidFill>
            <a:srgbClr val="0072C0"/>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776" name="Shape 776"/>
          <p:cNvSpPr txBox="1">
            <a:spLocks noGrp="1"/>
          </p:cNvSpPr>
          <p:nvPr>
            <p:ph type="body" idx="4294967295"/>
          </p:nvPr>
        </p:nvSpPr>
        <p:spPr>
          <a:xfrm>
            <a:off x="2682069" y="1599641"/>
            <a:ext cx="3779862" cy="1944216"/>
          </a:xfrm>
          <a:prstGeom prst="rect">
            <a:avLst/>
          </a:prstGeom>
          <a:noFill/>
          <a:ln>
            <a:noFill/>
          </a:ln>
        </p:spPr>
        <p:txBody>
          <a:bodyPr lIns="91425" tIns="45700" rIns="91425" bIns="45700" anchor="ctr" anchorCtr="0">
            <a:noAutofit/>
          </a:bodyPr>
          <a:lstStyle/>
          <a:p>
            <a:pPr marL="0" marR="0" lvl="0" indent="0" algn="ctr" rtl="0">
              <a:spcBef>
                <a:spcPts val="0"/>
              </a:spcBef>
              <a:buClr>
                <a:schemeClr val="lt1"/>
              </a:buClr>
              <a:buSzPct val="25000"/>
              <a:buFont typeface="Arial"/>
              <a:buNone/>
            </a:pPr>
            <a:r>
              <a:rPr lang="vi-VN" sz="4800" b="0" i="0" u="none" strike="noStrike" cap="none" dirty="0">
                <a:solidFill>
                  <a:schemeClr val="lt1"/>
                </a:solidFill>
                <a:latin typeface="Arial"/>
                <a:ea typeface="Arial"/>
                <a:cs typeface="Arial"/>
                <a:sym typeface="Arial"/>
              </a:rPr>
              <a:t>Conclusion</a:t>
            </a:r>
            <a:r>
              <a:rPr lang="en" sz="4800" b="0" i="0" u="none" strike="noStrike" cap="none" dirty="0">
                <a:solidFill>
                  <a:schemeClr val="lt1"/>
                </a:solidFill>
                <a:latin typeface="Arial"/>
                <a:ea typeface="Arial"/>
                <a:cs typeface="Arial"/>
                <a:sym typeface="Arial"/>
              </a:rPr>
              <a:t> </a:t>
            </a:r>
            <a:r>
              <a:rPr lang="vi-VN" sz="4800" b="0" i="0" u="none" strike="noStrike" cap="none" dirty="0">
                <a:solidFill>
                  <a:srgbClr val="3F3F3F"/>
                </a:solidFill>
                <a:latin typeface="Arial"/>
                <a:ea typeface="Arial"/>
                <a:cs typeface="Arial"/>
                <a:sym typeface="Arial"/>
              </a:rPr>
              <a:t>Future Work</a:t>
            </a:r>
            <a:endParaRPr lang="en" sz="4800" b="0" i="0" u="none" strike="noStrike" cap="none" dirty="0">
              <a:solidFill>
                <a:srgbClr val="3F3F3F"/>
              </a:solidFill>
              <a:latin typeface="Arial"/>
              <a:ea typeface="Arial"/>
              <a:cs typeface="Arial"/>
              <a:sym typeface="Arial"/>
            </a:endParaRPr>
          </a:p>
        </p:txBody>
      </p:sp>
    </p:spTree>
    <p:extLst>
      <p:ext uri="{BB962C8B-B14F-4D97-AF65-F5344CB8AC3E}">
        <p14:creationId xmlns:p14="http://schemas.microsoft.com/office/powerpoint/2010/main" val="17362211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302" name="Shape 302"/>
          <p:cNvSpPr txBox="1"/>
          <p:nvPr/>
        </p:nvSpPr>
        <p:spPr>
          <a:xfrm>
            <a:off x="1259916" y="3635989"/>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303" name="Shape 303"/>
          <p:cNvSpPr txBox="1"/>
          <p:nvPr/>
        </p:nvSpPr>
        <p:spPr>
          <a:xfrm>
            <a:off x="1259916" y="3956017"/>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2" name="Title 1"/>
          <p:cNvSpPr>
            <a:spLocks noGrp="1"/>
          </p:cNvSpPr>
          <p:nvPr>
            <p:ph type="title"/>
          </p:nvPr>
        </p:nvSpPr>
        <p:spPr>
          <a:xfrm>
            <a:off x="393990" y="71625"/>
            <a:ext cx="8785710" cy="628500"/>
          </a:xfrm>
        </p:spPr>
        <p:txBody>
          <a:bodyPr/>
          <a:lstStyle/>
          <a:p>
            <a:pPr algn="l"/>
            <a:r>
              <a:rPr lang="en-US" sz="2000" dirty="0"/>
              <a:t>Conclusion</a:t>
            </a:r>
          </a:p>
        </p:txBody>
      </p:sp>
      <p:sp>
        <p:nvSpPr>
          <p:cNvPr id="6" name="Shape 316"/>
          <p:cNvSpPr txBox="1"/>
          <p:nvPr/>
        </p:nvSpPr>
        <p:spPr>
          <a:xfrm>
            <a:off x="393990" y="564666"/>
            <a:ext cx="8092867" cy="366834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vi-VN" sz="1800" dirty="0">
              <a:solidFill>
                <a:srgbClr val="3F3F3F"/>
              </a:solidFill>
            </a:endParaRPr>
          </a:p>
        </p:txBody>
      </p:sp>
    </p:spTree>
    <p:extLst>
      <p:ext uri="{BB962C8B-B14F-4D97-AF65-F5344CB8AC3E}">
        <p14:creationId xmlns:p14="http://schemas.microsoft.com/office/powerpoint/2010/main" val="12454108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302" name="Shape 302"/>
          <p:cNvSpPr txBox="1"/>
          <p:nvPr/>
        </p:nvSpPr>
        <p:spPr>
          <a:xfrm>
            <a:off x="1259916" y="3635989"/>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303" name="Shape 303"/>
          <p:cNvSpPr txBox="1"/>
          <p:nvPr/>
        </p:nvSpPr>
        <p:spPr>
          <a:xfrm>
            <a:off x="1259916" y="3956017"/>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2" name="Title 1"/>
          <p:cNvSpPr>
            <a:spLocks noGrp="1"/>
          </p:cNvSpPr>
          <p:nvPr>
            <p:ph type="title"/>
          </p:nvPr>
        </p:nvSpPr>
        <p:spPr>
          <a:xfrm>
            <a:off x="393990" y="71625"/>
            <a:ext cx="8785710" cy="628500"/>
          </a:xfrm>
        </p:spPr>
        <p:txBody>
          <a:bodyPr/>
          <a:lstStyle/>
          <a:p>
            <a:pPr algn="l"/>
            <a:r>
              <a:rPr lang="en-US" sz="2000" dirty="0"/>
              <a:t>Future Work</a:t>
            </a:r>
          </a:p>
        </p:txBody>
      </p:sp>
      <p:sp>
        <p:nvSpPr>
          <p:cNvPr id="6" name="Shape 316"/>
          <p:cNvSpPr txBox="1"/>
          <p:nvPr/>
        </p:nvSpPr>
        <p:spPr>
          <a:xfrm>
            <a:off x="393990" y="564666"/>
            <a:ext cx="8092867" cy="3668349"/>
          </a:xfrm>
          <a:prstGeom prst="rect">
            <a:avLst/>
          </a:prstGeom>
          <a:noFill/>
          <a:ln>
            <a:noFill/>
          </a:ln>
        </p:spPr>
        <p:txBody>
          <a:bodyPr lIns="91425" tIns="45700" rIns="91425" bIns="45700" anchor="t" anchorCtr="0">
            <a:noAutofit/>
          </a:bodyPr>
          <a:lstStyle/>
          <a:p>
            <a:pPr marL="285750" marR="0" lvl="0" indent="-285750" algn="l" rtl="0">
              <a:lnSpc>
                <a:spcPct val="150000"/>
              </a:lnSpc>
              <a:spcBef>
                <a:spcPts val="0"/>
              </a:spcBef>
              <a:buSzPct val="70000"/>
              <a:buFont typeface="Wingdings" charset="2"/>
              <a:buChar char="q"/>
            </a:pPr>
            <a:r>
              <a:rPr lang="vi-VN" sz="1800" dirty="0">
                <a:solidFill>
                  <a:srgbClr val="3F3F3F"/>
                </a:solidFill>
              </a:rPr>
              <a:t>Expand the dataset</a:t>
            </a:r>
          </a:p>
          <a:p>
            <a:pPr marL="285750" marR="0" lvl="0" indent="-285750" algn="l" rtl="0">
              <a:lnSpc>
                <a:spcPct val="150000"/>
              </a:lnSpc>
              <a:spcBef>
                <a:spcPts val="0"/>
              </a:spcBef>
              <a:buSzPct val="70000"/>
              <a:buFont typeface="Wingdings" charset="2"/>
              <a:buChar char="q"/>
            </a:pPr>
            <a:r>
              <a:rPr lang="vi-VN" sz="1800" dirty="0">
                <a:solidFill>
                  <a:srgbClr val="3F3F3F"/>
                </a:solidFill>
              </a:rPr>
              <a:t>Apply text mining and natural languale processing to extract other details of a housing listing</a:t>
            </a:r>
          </a:p>
          <a:p>
            <a:pPr marL="285750" marR="0" lvl="0" indent="-285750" algn="l" rtl="0">
              <a:lnSpc>
                <a:spcPct val="150000"/>
              </a:lnSpc>
              <a:spcBef>
                <a:spcPts val="0"/>
              </a:spcBef>
              <a:buSzPct val="70000"/>
              <a:buFont typeface="Wingdings" charset="2"/>
              <a:buChar char="q"/>
            </a:pPr>
            <a:r>
              <a:rPr lang="vi-VN" sz="1800" dirty="0">
                <a:solidFill>
                  <a:srgbClr val="3F3F3F"/>
                </a:solidFill>
              </a:rPr>
              <a:t>Apply machine learning in duplication removal </a:t>
            </a:r>
            <a:r>
              <a:rPr lang="mr-IN" sz="1800" dirty="0">
                <a:solidFill>
                  <a:srgbClr val="3F3F3F"/>
                </a:solidFill>
              </a:rPr>
              <a:t>–</a:t>
            </a:r>
            <a:r>
              <a:rPr lang="vi-VN" sz="1800" dirty="0">
                <a:solidFill>
                  <a:srgbClr val="3F3F3F"/>
                </a:solidFill>
              </a:rPr>
              <a:t> compare content</a:t>
            </a:r>
          </a:p>
          <a:p>
            <a:pPr marL="0" marR="0" lvl="0" indent="0" algn="l" rtl="0">
              <a:spcBef>
                <a:spcPts val="0"/>
              </a:spcBef>
              <a:buSzPct val="25000"/>
              <a:buNone/>
            </a:pPr>
            <a:endParaRPr lang="vi-VN" sz="1800" dirty="0">
              <a:solidFill>
                <a:srgbClr val="3F3F3F"/>
              </a:solidFill>
            </a:endParaRPr>
          </a:p>
          <a:p>
            <a:pPr marL="0" marR="0" lvl="0" indent="0" algn="l" rtl="0">
              <a:spcBef>
                <a:spcPts val="0"/>
              </a:spcBef>
              <a:buSzPct val="25000"/>
              <a:buNone/>
            </a:pPr>
            <a:endParaRPr lang="vi-VN" sz="1800" dirty="0">
              <a:solidFill>
                <a:srgbClr val="3F3F3F"/>
              </a:solidFill>
            </a:endParaRPr>
          </a:p>
          <a:p>
            <a:pPr marL="0" marR="0" lvl="0" indent="0" algn="l" rtl="0">
              <a:spcBef>
                <a:spcPts val="0"/>
              </a:spcBef>
              <a:buSzPct val="25000"/>
              <a:buNone/>
            </a:pPr>
            <a:endParaRPr lang="vi-VN" sz="1800" dirty="0">
              <a:solidFill>
                <a:srgbClr val="3F3F3F"/>
              </a:solidFill>
            </a:endParaRPr>
          </a:p>
          <a:p>
            <a:pPr marL="0" marR="0" lvl="0" indent="0" algn="l" rtl="0">
              <a:spcBef>
                <a:spcPts val="0"/>
              </a:spcBef>
              <a:buSzPct val="25000"/>
              <a:buNone/>
            </a:pPr>
            <a:endParaRPr lang="vi-VN" sz="1800" dirty="0">
              <a:solidFill>
                <a:srgbClr val="3F3F3F"/>
              </a:solidFill>
            </a:endParaRPr>
          </a:p>
          <a:p>
            <a:pPr marL="0" marR="0" lvl="0" indent="0" algn="l" rtl="0">
              <a:spcBef>
                <a:spcPts val="0"/>
              </a:spcBef>
              <a:buSzPct val="25000"/>
              <a:buNone/>
            </a:pPr>
            <a:endParaRPr lang="vi-VN" sz="1800" dirty="0">
              <a:solidFill>
                <a:srgbClr val="3F3F3F"/>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990" y="2755465"/>
            <a:ext cx="2290438" cy="212955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7256" y="2992943"/>
            <a:ext cx="3086334" cy="1563089"/>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6418" y="2992943"/>
            <a:ext cx="2838148" cy="1800051"/>
          </a:xfrm>
          <a:prstGeom prst="rect">
            <a:avLst/>
          </a:prstGeom>
        </p:spPr>
      </p:pic>
    </p:spTree>
    <p:extLst>
      <p:ext uri="{BB962C8B-B14F-4D97-AF65-F5344CB8AC3E}">
        <p14:creationId xmlns:p14="http://schemas.microsoft.com/office/powerpoint/2010/main" val="1048605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p:nvPr/>
        </p:nvSpPr>
        <p:spPr>
          <a:xfrm>
            <a:off x="3707903" y="2029593"/>
            <a:ext cx="5436095" cy="1296143"/>
          </a:xfrm>
          <a:prstGeom prst="rect">
            <a:avLst/>
          </a:prstGeom>
          <a:solidFill>
            <a:srgbClr val="0070C0"/>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44" name="Shape 144"/>
          <p:cNvSpPr txBox="1">
            <a:spLocks noGrp="1"/>
          </p:cNvSpPr>
          <p:nvPr>
            <p:ph type="body" idx="1"/>
          </p:nvPr>
        </p:nvSpPr>
        <p:spPr>
          <a:xfrm>
            <a:off x="3923928" y="2211709"/>
            <a:ext cx="5220071" cy="576064"/>
          </a:xfrm>
          <a:prstGeom prst="rect">
            <a:avLst/>
          </a:prstGeom>
          <a:noFill/>
          <a:ln>
            <a:noFill/>
          </a:ln>
        </p:spPr>
        <p:txBody>
          <a:bodyPr lIns="91425" tIns="45700" rIns="91425" bIns="45700" anchor="ctr" anchorCtr="0">
            <a:noAutofit/>
          </a:bodyPr>
          <a:lstStyle/>
          <a:p>
            <a:pPr marL="0" marR="0" lvl="0" indent="0" algn="l" rtl="0">
              <a:spcBef>
                <a:spcPts val="0"/>
              </a:spcBef>
              <a:buClr>
                <a:schemeClr val="lt1"/>
              </a:buClr>
              <a:buSzPct val="25000"/>
              <a:buFont typeface="Arial"/>
              <a:buNone/>
            </a:pPr>
            <a:r>
              <a:rPr lang="vi-VN" sz="3600" b="0" i="0" u="none" strike="noStrike" cap="none" dirty="0">
                <a:solidFill>
                  <a:schemeClr val="lt1"/>
                </a:solidFill>
                <a:latin typeface="Arial"/>
                <a:ea typeface="Arial"/>
                <a:cs typeface="Arial"/>
                <a:sym typeface="Arial"/>
              </a:rPr>
              <a:t>Introduction</a:t>
            </a:r>
            <a:endParaRPr lang="en" sz="3600" b="0" i="0" u="none" strike="noStrike" cap="none" dirty="0">
              <a:solidFill>
                <a:schemeClr val="lt1"/>
              </a:solidFill>
              <a:latin typeface="Arial"/>
              <a:ea typeface="Arial"/>
              <a:cs typeface="Arial"/>
              <a:sym typeface="Arial"/>
            </a:endParaRPr>
          </a:p>
        </p:txBody>
      </p:sp>
      <p:sp>
        <p:nvSpPr>
          <p:cNvPr id="3" name="Rectangle 2"/>
          <p:cNvSpPr/>
          <p:nvPr/>
        </p:nvSpPr>
        <p:spPr>
          <a:xfrm>
            <a:off x="4454820" y="2417862"/>
            <a:ext cx="234360" cy="307777"/>
          </a:xfrm>
          <a:prstGeom prst="rect">
            <a:avLst/>
          </a:prstGeom>
        </p:spPr>
        <p:txBody>
          <a:bodyPr wrap="none">
            <a:spAutoFit/>
          </a:bodyPr>
          <a:lstStyle/>
          <a:p>
            <a:r>
              <a:rPr lang="sk-SK" dirty="0"/>
              <a:t> </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302" name="Shape 302"/>
          <p:cNvSpPr txBox="1"/>
          <p:nvPr/>
        </p:nvSpPr>
        <p:spPr>
          <a:xfrm>
            <a:off x="1259916" y="3635989"/>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303" name="Shape 303"/>
          <p:cNvSpPr txBox="1"/>
          <p:nvPr/>
        </p:nvSpPr>
        <p:spPr>
          <a:xfrm>
            <a:off x="1259916" y="3956017"/>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2" name="Title 1"/>
          <p:cNvSpPr>
            <a:spLocks noGrp="1"/>
          </p:cNvSpPr>
          <p:nvPr>
            <p:ph type="title"/>
          </p:nvPr>
        </p:nvSpPr>
        <p:spPr>
          <a:xfrm>
            <a:off x="393990" y="71625"/>
            <a:ext cx="8785710" cy="628500"/>
          </a:xfrm>
        </p:spPr>
        <p:txBody>
          <a:bodyPr/>
          <a:lstStyle/>
          <a:p>
            <a:pPr algn="l"/>
            <a:r>
              <a:rPr lang="en-US" sz="2000" dirty="0" smtClean="0"/>
              <a:t>Introduction</a:t>
            </a:r>
            <a:endParaRPr lang="en-US" sz="2000" dirty="0"/>
          </a:p>
        </p:txBody>
      </p:sp>
      <p:sp>
        <p:nvSpPr>
          <p:cNvPr id="6" name="Shape 316"/>
          <p:cNvSpPr txBox="1"/>
          <p:nvPr/>
        </p:nvSpPr>
        <p:spPr>
          <a:xfrm>
            <a:off x="393990" y="564666"/>
            <a:ext cx="8092867" cy="366834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vi-VN" sz="1800" dirty="0" smtClean="0">
                <a:solidFill>
                  <a:srgbClr val="3F3F3F"/>
                </a:solidFill>
              </a:rPr>
              <a:t>Investment channels such as gold and U.S dollars are less reliable</a:t>
            </a:r>
          </a:p>
          <a:p>
            <a:pPr marL="0" marR="0" lvl="0" indent="0" algn="l" rtl="0">
              <a:spcBef>
                <a:spcPts val="0"/>
              </a:spcBef>
              <a:buSzPct val="25000"/>
              <a:buNone/>
            </a:pPr>
            <a:r>
              <a:rPr lang="vi-VN" sz="1800" dirty="0" smtClean="0">
                <a:solidFill>
                  <a:srgbClr val="3F3F3F"/>
                </a:solidFill>
              </a:rPr>
              <a:t> 	</a:t>
            </a:r>
            <a:r>
              <a:rPr lang="vi-VN" sz="1800" b="1" dirty="0" smtClean="0">
                <a:solidFill>
                  <a:schemeClr val="accent5">
                    <a:lumMod val="50000"/>
                  </a:schemeClr>
                </a:solidFill>
              </a:rPr>
              <a:t>Real estate market </a:t>
            </a:r>
            <a:r>
              <a:rPr lang="vi-VN" sz="1800" dirty="0" smtClean="0">
                <a:solidFill>
                  <a:srgbClr val="3F3F3F"/>
                </a:solidFill>
              </a:rPr>
              <a:t>has become a hot topic.</a:t>
            </a:r>
          </a:p>
        </p:txBody>
      </p:sp>
      <p:sp>
        <p:nvSpPr>
          <p:cNvPr id="7" name="Shape 95"/>
          <p:cNvSpPr/>
          <p:nvPr/>
        </p:nvSpPr>
        <p:spPr>
          <a:xfrm rot="10800000">
            <a:off x="684793" y="940544"/>
            <a:ext cx="404100" cy="249000"/>
          </a:xfrm>
          <a:prstGeom prst="leftArrow">
            <a:avLst>
              <a:gd name="adj1" fmla="val 50000"/>
              <a:gd name="adj2" fmla="val 50000"/>
            </a:avLst>
          </a:prstGeom>
          <a:solidFill>
            <a:srgbClr val="6FA8DC"/>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073" y="1556197"/>
            <a:ext cx="3559445" cy="291723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6291" y="1556197"/>
            <a:ext cx="4203615" cy="2917238"/>
          </a:xfrm>
          <a:prstGeom prst="rect">
            <a:avLst/>
          </a:prstGeom>
        </p:spPr>
      </p:pic>
    </p:spTree>
    <p:extLst>
      <p:ext uri="{BB962C8B-B14F-4D97-AF65-F5344CB8AC3E}">
        <p14:creationId xmlns:p14="http://schemas.microsoft.com/office/powerpoint/2010/main" val="12299857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302" name="Shape 302"/>
          <p:cNvSpPr txBox="1"/>
          <p:nvPr/>
        </p:nvSpPr>
        <p:spPr>
          <a:xfrm>
            <a:off x="1259916" y="3635989"/>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303" name="Shape 303"/>
          <p:cNvSpPr txBox="1"/>
          <p:nvPr/>
        </p:nvSpPr>
        <p:spPr>
          <a:xfrm>
            <a:off x="1259916" y="3956017"/>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2" name="Title 1"/>
          <p:cNvSpPr>
            <a:spLocks noGrp="1"/>
          </p:cNvSpPr>
          <p:nvPr>
            <p:ph type="title"/>
          </p:nvPr>
        </p:nvSpPr>
        <p:spPr/>
        <p:txBody>
          <a:bodyPr/>
          <a:lstStyle/>
          <a:p>
            <a:pPr algn="l"/>
            <a:r>
              <a:rPr lang="en-US" sz="2000" dirty="0"/>
              <a:t>Real Estate Market Overview</a:t>
            </a:r>
          </a:p>
        </p:txBody>
      </p:sp>
    </p:spTree>
    <p:extLst>
      <p:ext uri="{BB962C8B-B14F-4D97-AF65-F5344CB8AC3E}">
        <p14:creationId xmlns:p14="http://schemas.microsoft.com/office/powerpoint/2010/main" val="383914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302" name="Shape 302"/>
          <p:cNvSpPr txBox="1"/>
          <p:nvPr/>
        </p:nvSpPr>
        <p:spPr>
          <a:xfrm>
            <a:off x="1259916" y="3635989"/>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303" name="Shape 303"/>
          <p:cNvSpPr txBox="1"/>
          <p:nvPr/>
        </p:nvSpPr>
        <p:spPr>
          <a:xfrm>
            <a:off x="1259916" y="3956017"/>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2" name="Title 1"/>
          <p:cNvSpPr>
            <a:spLocks noGrp="1"/>
          </p:cNvSpPr>
          <p:nvPr>
            <p:ph type="title"/>
          </p:nvPr>
        </p:nvSpPr>
        <p:spPr/>
        <p:txBody>
          <a:bodyPr/>
          <a:lstStyle/>
          <a:p>
            <a:pPr algn="l"/>
            <a:r>
              <a:rPr lang="en-US" sz="2000" dirty="0"/>
              <a:t>Real Estate Market Overview</a:t>
            </a:r>
          </a:p>
        </p:txBody>
      </p:sp>
    </p:spTree>
    <p:extLst>
      <p:ext uri="{BB962C8B-B14F-4D97-AF65-F5344CB8AC3E}">
        <p14:creationId xmlns:p14="http://schemas.microsoft.com/office/powerpoint/2010/main" val="1981966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302" name="Shape 302"/>
          <p:cNvSpPr txBox="1"/>
          <p:nvPr/>
        </p:nvSpPr>
        <p:spPr>
          <a:xfrm>
            <a:off x="1259916" y="3635989"/>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303" name="Shape 303"/>
          <p:cNvSpPr txBox="1"/>
          <p:nvPr/>
        </p:nvSpPr>
        <p:spPr>
          <a:xfrm>
            <a:off x="1259916" y="3956017"/>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2" name="Title 1"/>
          <p:cNvSpPr>
            <a:spLocks noGrp="1"/>
          </p:cNvSpPr>
          <p:nvPr>
            <p:ph type="title"/>
          </p:nvPr>
        </p:nvSpPr>
        <p:spPr>
          <a:xfrm>
            <a:off x="393990" y="71625"/>
            <a:ext cx="8785710" cy="628500"/>
          </a:xfrm>
        </p:spPr>
        <p:txBody>
          <a:bodyPr/>
          <a:lstStyle/>
          <a:p>
            <a:pPr algn="l"/>
            <a:r>
              <a:rPr lang="en-US" sz="2000" dirty="0"/>
              <a:t>Motivation</a:t>
            </a:r>
          </a:p>
        </p:txBody>
      </p:sp>
      <p:sp>
        <p:nvSpPr>
          <p:cNvPr id="6" name="Shape 316"/>
          <p:cNvSpPr txBox="1"/>
          <p:nvPr/>
        </p:nvSpPr>
        <p:spPr>
          <a:xfrm>
            <a:off x="393990" y="564666"/>
            <a:ext cx="8092867" cy="366834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vi-VN" sz="1800" dirty="0">
              <a:solidFill>
                <a:srgbClr val="3F3F3F"/>
              </a:solidFill>
            </a:endParaRPr>
          </a:p>
        </p:txBody>
      </p:sp>
    </p:spTree>
    <p:extLst>
      <p:ext uri="{BB962C8B-B14F-4D97-AF65-F5344CB8AC3E}">
        <p14:creationId xmlns:p14="http://schemas.microsoft.com/office/powerpoint/2010/main" val="1177979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302" name="Shape 302"/>
          <p:cNvSpPr txBox="1"/>
          <p:nvPr/>
        </p:nvSpPr>
        <p:spPr>
          <a:xfrm>
            <a:off x="1259916" y="3635989"/>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303" name="Shape 303"/>
          <p:cNvSpPr txBox="1"/>
          <p:nvPr/>
        </p:nvSpPr>
        <p:spPr>
          <a:xfrm>
            <a:off x="1259916" y="3956017"/>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2" name="Title 1"/>
          <p:cNvSpPr>
            <a:spLocks noGrp="1"/>
          </p:cNvSpPr>
          <p:nvPr>
            <p:ph type="title"/>
          </p:nvPr>
        </p:nvSpPr>
        <p:spPr>
          <a:xfrm>
            <a:off x="393990" y="114655"/>
            <a:ext cx="8785710" cy="628500"/>
          </a:xfrm>
        </p:spPr>
        <p:txBody>
          <a:bodyPr/>
          <a:lstStyle/>
          <a:p>
            <a:pPr algn="l"/>
            <a:r>
              <a:rPr lang="en-US" sz="2000" dirty="0"/>
              <a:t>Objective</a:t>
            </a:r>
          </a:p>
        </p:txBody>
      </p:sp>
      <p:sp>
        <p:nvSpPr>
          <p:cNvPr id="5" name="Shape 316"/>
          <p:cNvSpPr txBox="1"/>
          <p:nvPr/>
        </p:nvSpPr>
        <p:spPr>
          <a:xfrm>
            <a:off x="393990" y="743155"/>
            <a:ext cx="8092867" cy="366834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vi-VN" sz="1200" dirty="0">
              <a:solidFill>
                <a:srgbClr val="3F3F3F"/>
              </a:solidFill>
            </a:endParaRPr>
          </a:p>
          <a:p>
            <a:pPr marL="0" marR="0" lvl="0" indent="0" algn="l" rtl="0">
              <a:spcBef>
                <a:spcPts val="0"/>
              </a:spcBef>
              <a:buSzPct val="25000"/>
              <a:buNone/>
            </a:pPr>
            <a:r>
              <a:rPr lang="vi-VN" sz="1200" dirty="0">
                <a:solidFill>
                  <a:srgbClr val="3F3F3F"/>
                </a:solidFill>
              </a:rPr>
              <a:t>                </a:t>
            </a:r>
            <a:r>
              <a:rPr lang="vi-VN" sz="1800" b="1" dirty="0">
                <a:solidFill>
                  <a:schemeClr val="accent5">
                    <a:lumMod val="75000"/>
                  </a:schemeClr>
                </a:solidFill>
              </a:rPr>
              <a:t>A system that:</a:t>
            </a:r>
          </a:p>
          <a:p>
            <a:pPr marL="0" marR="0" lvl="0" indent="0" algn="l" rtl="0">
              <a:spcBef>
                <a:spcPts val="0"/>
              </a:spcBef>
              <a:buSzPct val="25000"/>
              <a:buNone/>
            </a:pPr>
            <a:endParaRPr lang="vi-VN" sz="1200" dirty="0">
              <a:solidFill>
                <a:srgbClr val="3F3F3F"/>
              </a:solidFill>
            </a:endParaRPr>
          </a:p>
          <a:p>
            <a:pPr marL="0" marR="0" lvl="0" indent="0" algn="l" rtl="0">
              <a:spcBef>
                <a:spcPts val="0"/>
              </a:spcBef>
              <a:buSzPct val="25000"/>
              <a:buNone/>
            </a:pPr>
            <a:endParaRPr lang="vi-VN" sz="1200" dirty="0">
              <a:solidFill>
                <a:srgbClr val="3F3F3F"/>
              </a:solidFill>
            </a:endParaRPr>
          </a:p>
          <a:p>
            <a:pPr marL="0" marR="0" lvl="0" indent="0" algn="l" rtl="0">
              <a:spcBef>
                <a:spcPts val="0"/>
              </a:spcBef>
              <a:buSzPct val="25000"/>
              <a:buNone/>
            </a:pPr>
            <a:r>
              <a:rPr lang="vi-VN" sz="1800" dirty="0">
                <a:solidFill>
                  <a:srgbClr val="3F3F3F"/>
                </a:solidFill>
              </a:rPr>
              <a:t>1. </a:t>
            </a:r>
            <a:r>
              <a:rPr lang="vi-VN" sz="1800" dirty="0">
                <a:solidFill>
                  <a:schemeClr val="accent1"/>
                </a:solidFill>
              </a:rPr>
              <a:t>Automatically </a:t>
            </a:r>
            <a:r>
              <a:rPr lang="vi-VN" sz="1800" dirty="0">
                <a:solidFill>
                  <a:srgbClr val="3F3F3F"/>
                </a:solidFill>
              </a:rPr>
              <a:t>collect real estate data from </a:t>
            </a:r>
            <a:r>
              <a:rPr lang="vi-VN" sz="1800" dirty="0">
                <a:solidFill>
                  <a:schemeClr val="accent1"/>
                </a:solidFill>
              </a:rPr>
              <a:t>various resources</a:t>
            </a:r>
          </a:p>
          <a:p>
            <a:pPr marL="0" marR="0" lvl="0" indent="0" algn="l" rtl="0">
              <a:spcBef>
                <a:spcPts val="0"/>
              </a:spcBef>
              <a:buSzPct val="25000"/>
              <a:buNone/>
            </a:pPr>
            <a:endParaRPr lang="vi-VN" sz="1200" dirty="0">
              <a:solidFill>
                <a:srgbClr val="3F3F3F"/>
              </a:solidFill>
            </a:endParaRPr>
          </a:p>
          <a:p>
            <a:pPr marL="0" marR="0" lvl="0" indent="0" algn="l" rtl="0">
              <a:spcBef>
                <a:spcPts val="0"/>
              </a:spcBef>
              <a:buSzPct val="25000"/>
              <a:buNone/>
            </a:pPr>
            <a:endParaRPr lang="vi-VN" sz="1200" dirty="0">
              <a:solidFill>
                <a:srgbClr val="3F3F3F"/>
              </a:solidFill>
            </a:endParaRPr>
          </a:p>
          <a:p>
            <a:pPr marL="0" marR="0" lvl="0" indent="0" algn="l" rtl="0">
              <a:spcBef>
                <a:spcPts val="0"/>
              </a:spcBef>
              <a:buSzPct val="25000"/>
              <a:buNone/>
            </a:pPr>
            <a:r>
              <a:rPr lang="vi-VN" sz="1800" dirty="0">
                <a:solidFill>
                  <a:srgbClr val="3F3F3F"/>
                </a:solidFill>
              </a:rPr>
              <a:t>2. </a:t>
            </a:r>
            <a:r>
              <a:rPr lang="vi-VN" sz="1800" dirty="0">
                <a:solidFill>
                  <a:schemeClr val="accent1"/>
                </a:solidFill>
              </a:rPr>
              <a:t>Analyze</a:t>
            </a:r>
            <a:r>
              <a:rPr lang="vi-VN" sz="1800" dirty="0">
                <a:solidFill>
                  <a:srgbClr val="3F3F3F"/>
                </a:solidFill>
              </a:rPr>
              <a:t> data and provide an </a:t>
            </a:r>
            <a:r>
              <a:rPr lang="vi-VN" sz="1800" dirty="0">
                <a:solidFill>
                  <a:schemeClr val="accent1"/>
                </a:solidFill>
              </a:rPr>
              <a:t>insight</a:t>
            </a:r>
            <a:r>
              <a:rPr lang="vi-VN" sz="1800" dirty="0">
                <a:solidFill>
                  <a:srgbClr val="3F3F3F"/>
                </a:solidFill>
              </a:rPr>
              <a:t> about the housing market in real-time</a:t>
            </a:r>
          </a:p>
          <a:p>
            <a:pPr marL="0" marR="0" lvl="0" indent="0" algn="l" rtl="0">
              <a:spcBef>
                <a:spcPts val="0"/>
              </a:spcBef>
              <a:buSzPct val="25000"/>
              <a:buNone/>
            </a:pPr>
            <a:endParaRPr lang="vi-VN" sz="1800" dirty="0">
              <a:solidFill>
                <a:srgbClr val="3F3F3F"/>
              </a:solidFill>
            </a:endParaRPr>
          </a:p>
          <a:p>
            <a:pPr marL="0" marR="0" lvl="0" indent="0" algn="l" rtl="0">
              <a:spcBef>
                <a:spcPts val="0"/>
              </a:spcBef>
              <a:buSzPct val="25000"/>
              <a:buNone/>
            </a:pPr>
            <a:endParaRPr lang="vi-VN" sz="1800" dirty="0">
              <a:solidFill>
                <a:srgbClr val="3F3F3F"/>
              </a:solidFill>
            </a:endParaRPr>
          </a:p>
          <a:p>
            <a:pPr marL="0" marR="0" lvl="0" indent="0" algn="l" rtl="0">
              <a:spcBef>
                <a:spcPts val="0"/>
              </a:spcBef>
              <a:buSzPct val="25000"/>
              <a:buNone/>
            </a:pPr>
            <a:endParaRPr lang="vi-VN" sz="1800" dirty="0">
              <a:solidFill>
                <a:srgbClr val="3F3F3F"/>
              </a:solidFill>
            </a:endParaRPr>
          </a:p>
        </p:txBody>
      </p:sp>
      <p:sp>
        <p:nvSpPr>
          <p:cNvPr id="9" name="Shape 168"/>
          <p:cNvSpPr/>
          <p:nvPr/>
        </p:nvSpPr>
        <p:spPr>
          <a:xfrm>
            <a:off x="393990" y="743155"/>
            <a:ext cx="677666" cy="677666"/>
          </a:xfrm>
          <a:prstGeom prst="ellipse">
            <a:avLst/>
          </a:prstGeom>
          <a:solidFill>
            <a:srgbClr val="0072C0"/>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0" name="Shape 181"/>
          <p:cNvSpPr/>
          <p:nvPr/>
        </p:nvSpPr>
        <p:spPr>
          <a:xfrm>
            <a:off x="570347" y="918155"/>
            <a:ext cx="324952" cy="327666"/>
          </a:xfrm>
          <a:custGeom>
            <a:avLst/>
            <a:gdLst/>
            <a:ahLst/>
            <a:cxnLst/>
            <a:rect l="0" t="0" r="0" b="0"/>
            <a:pathLst>
              <a:path w="120000" h="120000" extrusionOk="0">
                <a:moveTo>
                  <a:pt x="65274" y="39473"/>
                </a:moveTo>
                <a:cubicBezTo>
                  <a:pt x="53599" y="36371"/>
                  <a:pt x="41599" y="43242"/>
                  <a:pt x="38470" y="54820"/>
                </a:cubicBezTo>
                <a:cubicBezTo>
                  <a:pt x="35342" y="66398"/>
                  <a:pt x="42270" y="78299"/>
                  <a:pt x="53945" y="81402"/>
                </a:cubicBezTo>
                <a:cubicBezTo>
                  <a:pt x="65620" y="84504"/>
                  <a:pt x="77621" y="77633"/>
                  <a:pt x="80749" y="66055"/>
                </a:cubicBezTo>
                <a:cubicBezTo>
                  <a:pt x="83877" y="54477"/>
                  <a:pt x="76949" y="42576"/>
                  <a:pt x="65274" y="39473"/>
                </a:cubicBezTo>
                <a:close/>
                <a:moveTo>
                  <a:pt x="69168" y="25060"/>
                </a:moveTo>
                <a:cubicBezTo>
                  <a:pt x="88870" y="30296"/>
                  <a:pt x="100561" y="50379"/>
                  <a:pt x="95282" y="69917"/>
                </a:cubicBezTo>
                <a:cubicBezTo>
                  <a:pt x="90003" y="89455"/>
                  <a:pt x="69753" y="101050"/>
                  <a:pt x="50051" y="95815"/>
                </a:cubicBezTo>
                <a:cubicBezTo>
                  <a:pt x="30350" y="90579"/>
                  <a:pt x="18658" y="70496"/>
                  <a:pt x="23937" y="50958"/>
                </a:cubicBezTo>
                <a:cubicBezTo>
                  <a:pt x="29216" y="31420"/>
                  <a:pt x="49467" y="19825"/>
                  <a:pt x="69168" y="25060"/>
                </a:cubicBezTo>
                <a:close/>
                <a:moveTo>
                  <a:pt x="70584" y="19819"/>
                </a:moveTo>
                <a:cubicBezTo>
                  <a:pt x="47964" y="13808"/>
                  <a:pt x="24713" y="27121"/>
                  <a:pt x="18652" y="49554"/>
                </a:cubicBezTo>
                <a:cubicBezTo>
                  <a:pt x="12591" y="71987"/>
                  <a:pt x="26015" y="95045"/>
                  <a:pt x="48635" y="101056"/>
                </a:cubicBezTo>
                <a:cubicBezTo>
                  <a:pt x="71255" y="107067"/>
                  <a:pt x="94506" y="93754"/>
                  <a:pt x="100567" y="71321"/>
                </a:cubicBezTo>
                <a:cubicBezTo>
                  <a:pt x="106628" y="48888"/>
                  <a:pt x="93204" y="25830"/>
                  <a:pt x="70584" y="19819"/>
                </a:cubicBezTo>
                <a:close/>
                <a:moveTo>
                  <a:pt x="120000" y="28418"/>
                </a:moveTo>
                <a:lnTo>
                  <a:pt x="119819" y="29085"/>
                </a:lnTo>
                <a:lnTo>
                  <a:pt x="119636" y="28804"/>
                </a:lnTo>
                <a:close/>
                <a:moveTo>
                  <a:pt x="84120" y="4683"/>
                </a:moveTo>
                <a:lnTo>
                  <a:pt x="83867" y="19572"/>
                </a:lnTo>
                <a:lnTo>
                  <a:pt x="83406" y="19449"/>
                </a:lnTo>
                <a:cubicBezTo>
                  <a:pt x="87163" y="21546"/>
                  <a:pt x="90559" y="24117"/>
                  <a:pt x="93431" y="27166"/>
                </a:cubicBezTo>
                <a:lnTo>
                  <a:pt x="106796" y="23870"/>
                </a:lnTo>
                <a:lnTo>
                  <a:pt x="115363" y="39849"/>
                </a:lnTo>
                <a:lnTo>
                  <a:pt x="105840" y="48364"/>
                </a:lnTo>
                <a:cubicBezTo>
                  <a:pt x="107034" y="52676"/>
                  <a:pt x="107596" y="57191"/>
                  <a:pt x="107394" y="61781"/>
                </a:cubicBezTo>
                <a:lnTo>
                  <a:pt x="119289" y="68330"/>
                </a:lnTo>
                <a:lnTo>
                  <a:pt x="114566" y="85810"/>
                </a:lnTo>
                <a:lnTo>
                  <a:pt x="100132" y="85570"/>
                </a:lnTo>
                <a:cubicBezTo>
                  <a:pt x="98307" y="88594"/>
                  <a:pt x="96096" y="91321"/>
                  <a:pt x="93619" y="93756"/>
                </a:cubicBezTo>
                <a:lnTo>
                  <a:pt x="98359" y="106025"/>
                </a:lnTo>
                <a:lnTo>
                  <a:pt x="83411" y="116405"/>
                </a:lnTo>
                <a:lnTo>
                  <a:pt x="72073" y="106643"/>
                </a:lnTo>
                <a:lnTo>
                  <a:pt x="73453" y="105685"/>
                </a:lnTo>
                <a:cubicBezTo>
                  <a:pt x="69110" y="107079"/>
                  <a:pt x="64517" y="107749"/>
                  <a:pt x="59835" y="107723"/>
                </a:cubicBezTo>
                <a:lnTo>
                  <a:pt x="52963" y="119999"/>
                </a:lnTo>
                <a:lnTo>
                  <a:pt x="35336" y="115316"/>
                </a:lnTo>
                <a:lnTo>
                  <a:pt x="35574" y="101277"/>
                </a:lnTo>
                <a:cubicBezTo>
                  <a:pt x="31839" y="99165"/>
                  <a:pt x="28466" y="96583"/>
                  <a:pt x="25614" y="93529"/>
                </a:cubicBezTo>
                <a:lnTo>
                  <a:pt x="25843" y="94015"/>
                </a:lnTo>
                <a:lnTo>
                  <a:pt x="11102" y="96847"/>
                </a:lnTo>
                <a:lnTo>
                  <a:pt x="3390" y="80445"/>
                </a:lnTo>
                <a:lnTo>
                  <a:pt x="13359" y="72429"/>
                </a:lnTo>
                <a:cubicBezTo>
                  <a:pt x="12295" y="68561"/>
                  <a:pt x="11739" y="64530"/>
                  <a:pt x="11738" y="60428"/>
                </a:cubicBezTo>
                <a:lnTo>
                  <a:pt x="0" y="53965"/>
                </a:lnTo>
                <a:lnTo>
                  <a:pt x="4723" y="36484"/>
                </a:lnTo>
                <a:lnTo>
                  <a:pt x="18174" y="36709"/>
                </a:lnTo>
                <a:cubicBezTo>
                  <a:pt x="19999" y="33515"/>
                  <a:pt x="22203" y="30603"/>
                  <a:pt x="24696" y="27997"/>
                </a:cubicBezTo>
                <a:lnTo>
                  <a:pt x="20190" y="14215"/>
                </a:lnTo>
                <a:lnTo>
                  <a:pt x="35666" y="4625"/>
                </a:lnTo>
                <a:lnTo>
                  <a:pt x="46473" y="14962"/>
                </a:lnTo>
                <a:lnTo>
                  <a:pt x="46365" y="15030"/>
                </a:lnTo>
                <a:cubicBezTo>
                  <a:pt x="50613" y="13704"/>
                  <a:pt x="55098" y="13091"/>
                  <a:pt x="59667" y="13141"/>
                </a:cubicBezTo>
                <a:lnTo>
                  <a:pt x="59206" y="13018"/>
                </a:lnTo>
                <a:lnTo>
                  <a:pt x="66493" y="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286028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303" name="Shape 303"/>
          <p:cNvSpPr txBox="1"/>
          <p:nvPr/>
        </p:nvSpPr>
        <p:spPr>
          <a:xfrm>
            <a:off x="1259916" y="3956017"/>
            <a:ext cx="3180508" cy="276998"/>
          </a:xfrm>
          <a:prstGeom prst="rect">
            <a:avLst/>
          </a:prstGeom>
          <a:noFill/>
          <a:ln>
            <a:noFill/>
          </a:ln>
        </p:spPr>
        <p:txBody>
          <a:bodyPr lIns="91425" tIns="45700" rIns="91425" bIns="45700" anchor="t" anchorCtr="0">
            <a:noAutofit/>
          </a:bodyPr>
          <a:lstStyle/>
          <a:p>
            <a:pPr marL="171450" marR="0" lvl="0" indent="-171450" algn="r" rtl="0">
              <a:spcBef>
                <a:spcPts val="0"/>
              </a:spcBef>
              <a:buClr>
                <a:srgbClr val="3F3F3F"/>
              </a:buClr>
              <a:buSzPct val="100000"/>
              <a:buFont typeface="Noto Sans Symbols"/>
              <a:buChar char="●"/>
            </a:pPr>
            <a:endParaRPr lang="en" sz="1200" dirty="0">
              <a:solidFill>
                <a:srgbClr val="3F3F3F"/>
              </a:solidFill>
              <a:latin typeface="Arial"/>
              <a:ea typeface="Arial"/>
              <a:cs typeface="Arial"/>
              <a:sym typeface="Arial"/>
            </a:endParaRPr>
          </a:p>
        </p:txBody>
      </p:sp>
      <p:sp>
        <p:nvSpPr>
          <p:cNvPr id="308" name="Shape 308"/>
          <p:cNvSpPr txBox="1">
            <a:spLocks noGrp="1"/>
          </p:cNvSpPr>
          <p:nvPr>
            <p:ph type="title"/>
          </p:nvPr>
        </p:nvSpPr>
        <p:spPr>
          <a:xfrm>
            <a:off x="0" y="114655"/>
            <a:ext cx="9179700" cy="628500"/>
          </a:xfrm>
          <a:prstGeom prst="rect">
            <a:avLst/>
          </a:prstGeom>
        </p:spPr>
        <p:txBody>
          <a:bodyPr lIns="91425" tIns="91425" rIns="91425" bIns="91425" anchor="ctr" anchorCtr="0">
            <a:noAutofit/>
          </a:bodyPr>
          <a:lstStyle/>
          <a:p>
            <a:pPr lvl="0" rtl="0">
              <a:spcBef>
                <a:spcPts val="0"/>
              </a:spcBef>
              <a:buClr>
                <a:srgbClr val="0072C0"/>
              </a:buClr>
              <a:buSzPct val="25000"/>
              <a:buFont typeface="Arial"/>
              <a:buNone/>
            </a:pPr>
            <a:r>
              <a:rPr lang="vi-VN" sz="4000" dirty="0" smtClean="0">
                <a:solidFill>
                  <a:srgbClr val="0072C0"/>
                </a:solidFill>
              </a:rPr>
              <a:t>Approach</a:t>
            </a:r>
            <a:endParaRPr lang="en" sz="4000" dirty="0">
              <a:solidFill>
                <a:srgbClr val="0072C0"/>
              </a:solidFill>
            </a:endParaRPr>
          </a:p>
        </p:txBody>
      </p:sp>
      <p:graphicFrame>
        <p:nvGraphicFramePr>
          <p:cNvPr id="13" name="Diagram 12"/>
          <p:cNvGraphicFramePr/>
          <p:nvPr>
            <p:extLst/>
          </p:nvPr>
        </p:nvGraphicFramePr>
        <p:xfrm>
          <a:off x="2336218" y="1172357"/>
          <a:ext cx="4507264" cy="27836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84578355"/>
      </p:ext>
    </p:extLst>
  </p:cSld>
  <p:clrMapOvr>
    <a:masterClrMapping/>
  </p:clrMapOvr>
  <p:timing>
    <p:tnLst>
      <p:par>
        <p:cTn id="1" dur="indefinite" restart="never" nodeType="tmRoot"/>
      </p:par>
    </p:tnLst>
  </p:timing>
</p:sld>
</file>

<file path=ppt/theme/theme1.xml><?xml version="1.0" encoding="utf-8"?>
<a:theme xmlns:a="http://schemas.openxmlformats.org/drawingml/2006/main" name="Contents Slide Master">
  <a:themeElements>
    <a:clrScheme name="Custom 27">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3F3F3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1080</TotalTime>
  <Words>548</Words>
  <Application>Microsoft Macintosh PowerPoint</Application>
  <PresentationFormat>On-screen Show (16:9)</PresentationFormat>
  <Paragraphs>163</Paragraphs>
  <Slides>26</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Calibri</vt:lpstr>
      <vt:lpstr>Cambria Math</vt:lpstr>
      <vt:lpstr>Noto Sans Symbols</vt:lpstr>
      <vt:lpstr>Times New Roman</vt:lpstr>
      <vt:lpstr>Wingdings</vt:lpstr>
      <vt:lpstr>Arial</vt:lpstr>
      <vt:lpstr>Contents Slide Master</vt:lpstr>
      <vt:lpstr>INSIGHTS INTO HOUSING MARKETS IN  HO CHI MINH CITY</vt:lpstr>
      <vt:lpstr>PowerPoint Presentation</vt:lpstr>
      <vt:lpstr>PowerPoint Presentation</vt:lpstr>
      <vt:lpstr>Introduction</vt:lpstr>
      <vt:lpstr>Real Estate Market Overview</vt:lpstr>
      <vt:lpstr>Real Estate Market Overview</vt:lpstr>
      <vt:lpstr>Motivation</vt:lpstr>
      <vt:lpstr>Objective</vt:lpstr>
      <vt:lpstr>Approach</vt:lpstr>
      <vt:lpstr>Data Crawling</vt:lpstr>
      <vt:lpstr>Data Crawling </vt:lpstr>
      <vt:lpstr>Data Crawling</vt:lpstr>
      <vt:lpstr>Data Storage Format</vt:lpstr>
      <vt:lpstr>Merging Data From Multiple Sources</vt:lpstr>
      <vt:lpstr>Data Grouping</vt:lpstr>
      <vt:lpstr>Data Grouping</vt:lpstr>
      <vt:lpstr>Data Cleaning</vt:lpstr>
      <vt:lpstr>TF-IDF</vt:lpstr>
      <vt:lpstr>Data Cleaning</vt:lpstr>
      <vt:lpstr>Standard Deviation</vt:lpstr>
      <vt:lpstr>Interquartile Range</vt:lpstr>
      <vt:lpstr>Modified Z-Score</vt:lpstr>
      <vt:lpstr>PowerPoint Presentation</vt:lpstr>
      <vt:lpstr>PowerPoint Presentation</vt:lpstr>
      <vt:lpstr>Conclusion</vt:lpstr>
      <vt:lpstr>Future Work</vt:lpstr>
    </vt:vector>
  </TitlesOfParts>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Free Presentation Template</dc:title>
  <cp:lastModifiedBy>Huy Nguyen Hoang Phuc</cp:lastModifiedBy>
  <cp:revision>204</cp:revision>
  <dcterms:modified xsi:type="dcterms:W3CDTF">2017-08-20T04:48:34Z</dcterms:modified>
</cp:coreProperties>
</file>